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313" r:id="rId2"/>
    <p:sldId id="365" r:id="rId3"/>
    <p:sldId id="432" r:id="rId4"/>
    <p:sldId id="332" r:id="rId5"/>
    <p:sldId id="412" r:id="rId6"/>
    <p:sldId id="472" r:id="rId7"/>
    <p:sldId id="473" r:id="rId8"/>
    <p:sldId id="474" r:id="rId9"/>
    <p:sldId id="475" r:id="rId10"/>
    <p:sldId id="476" r:id="rId11"/>
    <p:sldId id="477" r:id="rId12"/>
    <p:sldId id="478" r:id="rId13"/>
    <p:sldId id="479" r:id="rId14"/>
    <p:sldId id="480" r:id="rId15"/>
    <p:sldId id="481" r:id="rId16"/>
    <p:sldId id="482" r:id="rId17"/>
    <p:sldId id="484" r:id="rId18"/>
    <p:sldId id="485" r:id="rId19"/>
    <p:sldId id="486" r:id="rId20"/>
    <p:sldId id="433" r:id="rId21"/>
    <p:sldId id="442" r:id="rId22"/>
    <p:sldId id="444" r:id="rId23"/>
    <p:sldId id="462" r:id="rId24"/>
    <p:sldId id="464" r:id="rId25"/>
    <p:sldId id="463" r:id="rId26"/>
    <p:sldId id="465" r:id="rId27"/>
    <p:sldId id="492" r:id="rId28"/>
    <p:sldId id="434" r:id="rId29"/>
    <p:sldId id="470" r:id="rId30"/>
    <p:sldId id="487" r:id="rId31"/>
    <p:sldId id="488" r:id="rId32"/>
    <p:sldId id="489" r:id="rId33"/>
    <p:sldId id="490" r:id="rId34"/>
    <p:sldId id="491" r:id="rId35"/>
    <p:sldId id="439" r:id="rId3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ABD0"/>
    <a:srgbClr val="4C9CC0"/>
    <a:srgbClr val="F9F9F9"/>
    <a:srgbClr val="41A3DF"/>
    <a:srgbClr val="2186C3"/>
    <a:srgbClr val="124768"/>
    <a:srgbClr val="9BEEFF"/>
    <a:srgbClr val="1C70A4"/>
    <a:srgbClr val="EE7D00"/>
    <a:srgbClr val="6293A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95119" autoAdjust="0"/>
  </p:normalViewPr>
  <p:slideViewPr>
    <p:cSldViewPr>
      <p:cViewPr varScale="1">
        <p:scale>
          <a:sx n="63" d="100"/>
          <a:sy n="63" d="100"/>
        </p:scale>
        <p:origin x="-72" y="-787"/>
      </p:cViewPr>
      <p:guideLst>
        <p:guide orient="horz" pos="1620"/>
        <p:guide pos="2880"/>
      </p:guideLst>
    </p:cSldViewPr>
  </p:slideViewPr>
  <p:notesTextViewPr>
    <p:cViewPr>
      <p:scale>
        <a:sx n="1" d="1"/>
        <a:sy n="1" d="1"/>
      </p:scale>
      <p:origin x="0" y="0"/>
    </p:cViewPr>
  </p:notesTextViewPr>
  <p:sorterViewPr>
    <p:cViewPr>
      <p:scale>
        <a:sx n="124" d="100"/>
        <a:sy n="124" d="100"/>
      </p:scale>
      <p:origin x="0" y="0"/>
    </p:cViewPr>
  </p:sorterViewPr>
  <p:notesViewPr>
    <p:cSldViewPr>
      <p:cViewPr varScale="1">
        <p:scale>
          <a:sx n="80" d="100"/>
          <a:sy n="80" d="100"/>
        </p:scale>
        <p:origin x="-2106"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98F4C2-7610-42A6-BF2C-B11D352F3CCE}" type="datetimeFigureOut">
              <a:rPr lang="zh-CN" altLang="en-US" smtClean="0"/>
              <a:pPr/>
              <a:t>2018/10/19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0B4AEAE-535F-4AE9-9C81-D40AE5A83DE4}" type="slidenum">
              <a:rPr lang="zh-CN" altLang="en-US" smtClean="0"/>
              <a:pPr/>
              <a:t>‹#›</a:t>
            </a:fld>
            <a:endParaRPr lang="zh-CN" altLang="en-US"/>
          </a:p>
        </p:txBody>
      </p:sp>
    </p:spTree>
    <p:extLst>
      <p:ext uri="{BB962C8B-B14F-4D97-AF65-F5344CB8AC3E}">
        <p14:creationId xmlns:p14="http://schemas.microsoft.com/office/powerpoint/2010/main" xmlns="" val="2421048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B654D-C9EB-4060-810C-DA7395686836}" type="datetimeFigureOut">
              <a:rPr lang="zh-CN" altLang="en-US" smtClean="0"/>
              <a:pPr/>
              <a:t>2018/10/19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761B18-8876-4120-B662-E27EB1A2D4B9}" type="slidenum">
              <a:rPr lang="zh-CN" altLang="en-US" smtClean="0"/>
              <a:pPr/>
              <a:t>‹#›</a:t>
            </a:fld>
            <a:endParaRPr lang="zh-CN" altLang="en-US"/>
          </a:p>
        </p:txBody>
      </p:sp>
    </p:spTree>
    <p:extLst>
      <p:ext uri="{BB962C8B-B14F-4D97-AF65-F5344CB8AC3E}">
        <p14:creationId xmlns:p14="http://schemas.microsoft.com/office/powerpoint/2010/main" xmlns="" val="868002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a:t>
            </a:fld>
            <a:endParaRPr lang="zh-CN" altLang="en-US"/>
          </a:p>
        </p:txBody>
      </p:sp>
    </p:spTree>
    <p:extLst>
      <p:ext uri="{BB962C8B-B14F-4D97-AF65-F5344CB8AC3E}">
        <p14:creationId xmlns:p14="http://schemas.microsoft.com/office/powerpoint/2010/main" xmlns="" val="502587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35</a:t>
            </a:fld>
            <a:endParaRPr lang="zh-CN" altLang="en-US"/>
          </a:p>
        </p:txBody>
      </p:sp>
    </p:spTree>
    <p:extLst>
      <p:ext uri="{BB962C8B-B14F-4D97-AF65-F5344CB8AC3E}">
        <p14:creationId xmlns:p14="http://schemas.microsoft.com/office/powerpoint/2010/main" xmlns="" val="50658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pPr/>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flip="none" rotWithShape="1">
          <a:gsLst>
            <a:gs pos="100000">
              <a:schemeClr val="tx2"/>
            </a:gs>
            <a:gs pos="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8" name="그림 6" descr="0006.jpg"/>
          <p:cNvPicPr>
            <a:picLocks noChangeAspect="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4680" y="0"/>
            <a:ext cx="9144000" cy="502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468385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8CD9F9-72C8-4589-8A77-E0EAAC1A9441}" type="datetimeFigureOut">
              <a:rPr lang="zh-CN" altLang="en-US" smtClean="0"/>
              <a:pPr/>
              <a:t>2018/10/19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pPr/>
              <a:t>‹#›</a:t>
            </a:fld>
            <a:endParaRPr lang="zh-CN" altLang="en-US"/>
          </a:p>
        </p:txBody>
      </p:sp>
    </p:spTree>
    <p:extLst>
      <p:ext uri="{BB962C8B-B14F-4D97-AF65-F5344CB8AC3E}">
        <p14:creationId xmlns:p14="http://schemas.microsoft.com/office/powerpoint/2010/main" xmlns="" val="23376755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8CD9F9-72C8-4589-8A77-E0EAAC1A9441}" type="datetimeFigureOut">
              <a:rPr lang="zh-CN" altLang="en-US" smtClean="0"/>
              <a:pPr/>
              <a:t>2018/10/19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pPr/>
              <a:t>‹#›</a:t>
            </a:fld>
            <a:endParaRPr lang="zh-CN" altLang="en-US"/>
          </a:p>
        </p:txBody>
      </p:sp>
    </p:spTree>
    <p:extLst>
      <p:ext uri="{BB962C8B-B14F-4D97-AF65-F5344CB8AC3E}">
        <p14:creationId xmlns:p14="http://schemas.microsoft.com/office/powerpoint/2010/main" xmlns="" val="40855760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8CD9F9-72C8-4589-8A77-E0EAAC1A9441}" type="datetimeFigureOut">
              <a:rPr lang="zh-CN" altLang="en-US" smtClean="0"/>
              <a:pPr/>
              <a:t>2018/10/19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pPr/>
              <a:t>‹#›</a:t>
            </a:fld>
            <a:endParaRPr lang="zh-CN" altLang="en-US"/>
          </a:p>
        </p:txBody>
      </p:sp>
    </p:spTree>
    <p:extLst>
      <p:ext uri="{BB962C8B-B14F-4D97-AF65-F5344CB8AC3E}">
        <p14:creationId xmlns:p14="http://schemas.microsoft.com/office/powerpoint/2010/main" xmlns="" val="5906276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7"/>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B8CD9F9-72C8-4589-8A77-E0EAAC1A9441}" type="datetimeFigureOut">
              <a:rPr lang="zh-CN" altLang="en-US" smtClean="0"/>
              <a:pPr/>
              <a:t>2018/10/19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pPr/>
              <a:t>‹#›</a:t>
            </a:fld>
            <a:endParaRPr lang="zh-CN" altLang="en-US"/>
          </a:p>
        </p:txBody>
      </p:sp>
    </p:spTree>
    <p:extLst>
      <p:ext uri="{BB962C8B-B14F-4D97-AF65-F5344CB8AC3E}">
        <p14:creationId xmlns:p14="http://schemas.microsoft.com/office/powerpoint/2010/main" xmlns="" val="28924721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B8CD9F9-72C8-4589-8A77-E0EAAC1A9441}" type="datetimeFigureOut">
              <a:rPr lang="zh-CN" altLang="en-US" smtClean="0"/>
              <a:pPr/>
              <a:t>2018/10/19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53447A-3CB4-4631-B405-5E14F97A7A6E}" type="slidenum">
              <a:rPr lang="zh-CN" altLang="en-US" smtClean="0"/>
              <a:pPr/>
              <a:t>‹#›</a:t>
            </a:fld>
            <a:endParaRPr lang="zh-CN" altLang="en-US"/>
          </a:p>
        </p:txBody>
      </p:sp>
    </p:spTree>
    <p:extLst>
      <p:ext uri="{BB962C8B-B14F-4D97-AF65-F5344CB8AC3E}">
        <p14:creationId xmlns:p14="http://schemas.microsoft.com/office/powerpoint/2010/main" xmlns="" val="42549443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B8CD9F9-72C8-4589-8A77-E0EAAC1A9441}" type="datetimeFigureOut">
              <a:rPr lang="zh-CN" altLang="en-US" smtClean="0"/>
              <a:pPr/>
              <a:t>2018/10/19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53447A-3CB4-4631-B405-5E14F97A7A6E}" type="slidenum">
              <a:rPr lang="zh-CN" altLang="en-US" smtClean="0"/>
              <a:pPr/>
              <a:t>‹#›</a:t>
            </a:fld>
            <a:endParaRPr lang="zh-CN" altLang="en-US"/>
          </a:p>
        </p:txBody>
      </p:sp>
    </p:spTree>
    <p:extLst>
      <p:ext uri="{BB962C8B-B14F-4D97-AF65-F5344CB8AC3E}">
        <p14:creationId xmlns:p14="http://schemas.microsoft.com/office/powerpoint/2010/main" xmlns="" val="356880429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pattFill prst="openDmn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908170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pattFill prst="openDmn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334081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B8CD9F9-72C8-4589-8A77-E0EAAC1A9441}" type="datetimeFigureOut">
              <a:rPr lang="zh-CN" altLang="en-US" smtClean="0"/>
              <a:pPr/>
              <a:t>2018/10/19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53447A-3CB4-4631-B405-5E14F97A7A6E}" type="slidenum">
              <a:rPr lang="zh-CN" altLang="en-US" smtClean="0"/>
              <a:pPr/>
              <a:t>‹#›</a:t>
            </a:fld>
            <a:endParaRPr lang="zh-CN" altLang="en-US"/>
          </a:p>
        </p:txBody>
      </p:sp>
    </p:spTree>
    <p:extLst>
      <p:ext uri="{BB962C8B-B14F-4D97-AF65-F5344CB8AC3E}">
        <p14:creationId xmlns:p14="http://schemas.microsoft.com/office/powerpoint/2010/main" xmlns="" val="13117237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B8CD9F9-72C8-4589-8A77-E0EAAC1A9441}" type="datetimeFigureOut">
              <a:rPr lang="zh-CN" altLang="en-US" smtClean="0"/>
              <a:pPr/>
              <a:t>2018/10/19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53447A-3CB4-4631-B405-5E14F97A7A6E}" type="slidenum">
              <a:rPr lang="zh-CN" altLang="en-US" smtClean="0"/>
              <a:pPr/>
              <a:t>‹#›</a:t>
            </a:fld>
            <a:endParaRPr lang="zh-CN" altLang="en-US"/>
          </a:p>
        </p:txBody>
      </p:sp>
    </p:spTree>
    <p:extLst>
      <p:ext uri="{BB962C8B-B14F-4D97-AF65-F5344CB8AC3E}">
        <p14:creationId xmlns:p14="http://schemas.microsoft.com/office/powerpoint/2010/main" xmlns="" val="35163479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pher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8CD9F9-72C8-4589-8A77-E0EAAC1A9441}" type="datetimeFigureOut">
              <a:rPr lang="zh-CN" altLang="en-US" smtClean="0"/>
              <a:pPr/>
              <a:t>2018/10/19</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C53447A-3CB4-4631-B405-5E14F97A7A6E}" type="slidenum">
              <a:rPr lang="zh-CN" altLang="en-US" smtClean="0"/>
              <a:pPr/>
              <a:t>‹#›</a:t>
            </a:fld>
            <a:endParaRPr lang="zh-CN" altLang="en-US"/>
          </a:p>
        </p:txBody>
      </p:sp>
    </p:spTree>
    <p:extLst>
      <p:ext uri="{BB962C8B-B14F-4D97-AF65-F5344CB8AC3E}">
        <p14:creationId xmlns:p14="http://schemas.microsoft.com/office/powerpoint/2010/main" xmlns="" val="367116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slow" p14:dur="2000"/>
    </mc:Choice>
    <mc:Fallback>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7" name="TextBox 56"/>
          <p:cNvSpPr txBox="1"/>
          <p:nvPr/>
        </p:nvSpPr>
        <p:spPr>
          <a:xfrm>
            <a:off x="1763688" y="2643758"/>
            <a:ext cx="6912768" cy="492443"/>
          </a:xfrm>
          <a:prstGeom prst="rect">
            <a:avLst/>
          </a:prstGeom>
          <a:noFill/>
          <a:effectLst/>
        </p:spPr>
        <p:txBody>
          <a:bodyPr wrap="square">
            <a:spAutoFit/>
          </a:bodyPr>
          <a:lstStyle/>
          <a:p>
            <a:pPr algn="r" fontAlgn="auto">
              <a:lnSpc>
                <a:spcPts val="2500"/>
              </a:lnSpc>
              <a:spcBef>
                <a:spcPts val="0"/>
              </a:spcBef>
              <a:spcAft>
                <a:spcPts val="0"/>
              </a:spcAft>
              <a:defRPr/>
            </a:pPr>
            <a:r>
              <a:rPr lang="en-US" altLang="zh-CN" sz="6000" dirty="0" smtClean="0">
                <a:ln w="6350">
                  <a:noFill/>
                </a:ln>
                <a:solidFill>
                  <a:schemeClr val="tx1">
                    <a:lumMod val="65000"/>
                    <a:lumOff val="35000"/>
                  </a:schemeClr>
                </a:solidFill>
                <a:latin typeface="Impact" panose="020B0806030902050204" pitchFamily="34" charset="0"/>
                <a:ea typeface="微软雅黑" pitchFamily="34" charset="-122"/>
              </a:rPr>
              <a:t>2018</a:t>
            </a:r>
            <a:r>
              <a:rPr lang="zh-CN" altLang="en-US" sz="3200" dirty="0" smtClean="0">
                <a:ln w="6350">
                  <a:noFill/>
                </a:ln>
                <a:solidFill>
                  <a:schemeClr val="tx1">
                    <a:lumMod val="65000"/>
                    <a:lumOff val="35000"/>
                  </a:schemeClr>
                </a:solidFill>
                <a:latin typeface="Impact" panose="020B0806030902050204" pitchFamily="34" charset="0"/>
                <a:ea typeface="微软雅黑" pitchFamily="34" charset="-122"/>
              </a:rPr>
              <a:t>暑假集训队讲座之组合博弈</a:t>
            </a:r>
            <a:endParaRPr lang="zh-CN" altLang="en-US" sz="3200" b="1" dirty="0">
              <a:ln w="6350">
                <a:noFill/>
              </a:ln>
              <a:solidFill>
                <a:schemeClr val="tx1">
                  <a:lumMod val="65000"/>
                  <a:lumOff val="35000"/>
                </a:schemeClr>
              </a:solidFill>
              <a:latin typeface="Modern No. 20" pitchFamily="18" charset="0"/>
              <a:ea typeface="微软雅黑" pitchFamily="34" charset="-122"/>
            </a:endParaRPr>
          </a:p>
        </p:txBody>
      </p:sp>
      <p:pic>
        <p:nvPicPr>
          <p:cNvPr id="3" name="Tech World Unite.mp3">
            <a:hlinkClick r:id="" action="ppaction://media"/>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3630706" y="-1676722"/>
            <a:ext cx="609600" cy="609600"/>
          </a:xfrm>
          <a:prstGeom prst="rect">
            <a:avLst/>
          </a:prstGeom>
        </p:spPr>
      </p:pic>
      <p:sp>
        <p:nvSpPr>
          <p:cNvPr id="8" name="TextBox 7"/>
          <p:cNvSpPr txBox="1"/>
          <p:nvPr/>
        </p:nvSpPr>
        <p:spPr>
          <a:xfrm>
            <a:off x="6228184" y="3075806"/>
            <a:ext cx="1991251" cy="400110"/>
          </a:xfrm>
          <a:prstGeom prst="rect">
            <a:avLst/>
          </a:prstGeom>
          <a:noFill/>
        </p:spPr>
        <p:txBody>
          <a:bodyPr wrap="none" rtlCol="0">
            <a:spAutoFit/>
          </a:bodyPr>
          <a:lstStyle/>
          <a:p>
            <a:r>
              <a:rPr lang="zh-CN" altLang="en-US" sz="2000" b="1" dirty="0" smtClean="0">
                <a:solidFill>
                  <a:schemeClr val="tx1">
                    <a:lumMod val="65000"/>
                    <a:lumOff val="35000"/>
                  </a:schemeClr>
                </a:solidFill>
                <a:latin typeface="Bodoni MT Condensed" panose="02070606080606020203" pitchFamily="18" charset="0"/>
              </a:rPr>
              <a:t>主讲人：曹征远</a:t>
            </a:r>
            <a:endParaRPr lang="zh-CN" altLang="en-US" sz="2000" b="1" dirty="0">
              <a:solidFill>
                <a:schemeClr val="tx1">
                  <a:lumMod val="65000"/>
                  <a:lumOff val="35000"/>
                </a:schemeClr>
              </a:solidFill>
              <a:latin typeface="Bodoni MT Condensed" panose="02070606080606020203" pitchFamily="18" charset="0"/>
            </a:endParaRPr>
          </a:p>
        </p:txBody>
      </p:sp>
    </p:spTree>
    <p:extLst>
      <p:ext uri="{BB962C8B-B14F-4D97-AF65-F5344CB8AC3E}">
        <p14:creationId xmlns:p14="http://schemas.microsoft.com/office/powerpoint/2010/main" xmlns="" val="1883435819"/>
      </p:ext>
    </p:extLst>
  </p:cSld>
  <p:clrMapOvr>
    <a:masterClrMapping/>
  </p:clrMapOvr>
  <mc:AlternateContent xmlns:mc="http://schemas.openxmlformats.org/markup-compatibility/2006">
    <mc:Choice xmlns:p14="http://schemas.microsoft.com/office/powerpoint/2010/main" xmlns=""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p:cTn id="10" dur="500" fill="hold"/>
                                        <p:tgtEl>
                                          <p:spTgt spid="57"/>
                                        </p:tgtEl>
                                        <p:attrNameLst>
                                          <p:attrName>ppt_w</p:attrName>
                                        </p:attrNameLst>
                                      </p:cBhvr>
                                      <p:tavLst>
                                        <p:tav tm="0">
                                          <p:val>
                                            <p:fltVal val="0"/>
                                          </p:val>
                                        </p:tav>
                                        <p:tav tm="100000">
                                          <p:val>
                                            <p:strVal val="#ppt_w"/>
                                          </p:val>
                                        </p:tav>
                                      </p:tavLst>
                                    </p:anim>
                                    <p:anim calcmode="lin" valueType="num">
                                      <p:cBhvr>
                                        <p:cTn id="11" dur="500" fill="hold"/>
                                        <p:tgtEl>
                                          <p:spTgt spid="57"/>
                                        </p:tgtEl>
                                        <p:attrNameLst>
                                          <p:attrName>ppt_h</p:attrName>
                                        </p:attrNameLst>
                                      </p:cBhvr>
                                      <p:tavLst>
                                        <p:tav tm="0">
                                          <p:val>
                                            <p:fltVal val="0"/>
                                          </p:val>
                                        </p:tav>
                                        <p:tav tm="100000">
                                          <p:val>
                                            <p:strVal val="#ppt_h"/>
                                          </p:val>
                                        </p:tav>
                                      </p:tavLst>
                                    </p:anim>
                                    <p:animEffect transition="in" filter="fade">
                                      <p:cBhvr>
                                        <p:cTn id="12" dur="500"/>
                                        <p:tgtEl>
                                          <p:spTgt spid="57"/>
                                        </p:tgtEl>
                                      </p:cBhvr>
                                    </p:animEffect>
                                  </p:childTnLst>
                                </p:cTn>
                              </p:par>
                              <p:par>
                                <p:cTn id="13" presetID="47"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18" repeatCount="indefinite" fill="hold" display="0">
                  <p:stCondLst>
                    <p:cond delay="indefinite"/>
                  </p:stCondLst>
                  <p:endCondLst>
                    <p:cond evt="onStopAudio" delay="0">
                      <p:tgtEl>
                        <p:sldTgt/>
                      </p:tgtEl>
                    </p:cond>
                  </p:endCondLst>
                </p:cTn>
                <p:tgtEl>
                  <p:spTgt spid="3"/>
                </p:tgtEl>
              </p:cMediaNode>
            </p:video>
          </p:childTnLst>
        </p:cTn>
      </p:par>
    </p:tnLst>
    <p:bldLst>
      <p:bldP spid="5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SG</a:t>
            </a:r>
            <a:r>
              <a:rPr lang="zh-CN" altLang="en-US" sz="1600" b="1" dirty="0" smtClean="0">
                <a:solidFill>
                  <a:schemeClr val="tx1">
                    <a:lumMod val="65000"/>
                    <a:lumOff val="35000"/>
                  </a:schemeClr>
                </a:solidFill>
                <a:latin typeface="微软雅黑" pitchFamily="34" charset="-122"/>
                <a:ea typeface="微软雅黑" pitchFamily="34" charset="-122"/>
              </a:rPr>
              <a:t>定理与</a:t>
            </a:r>
            <a:r>
              <a:rPr lang="en-US" altLang="zh-CN" sz="1600" b="1" dirty="0" smtClean="0">
                <a:solidFill>
                  <a:schemeClr val="tx1">
                    <a:lumMod val="65000"/>
                    <a:lumOff val="35000"/>
                  </a:schemeClr>
                </a:solidFill>
                <a:latin typeface="微软雅黑" pitchFamily="34" charset="-122"/>
                <a:ea typeface="微软雅黑" pitchFamily="34" charset="-122"/>
              </a:rPr>
              <a:t>SG</a:t>
            </a:r>
            <a:r>
              <a:rPr lang="zh-CN" altLang="en-US" sz="1600" b="1" dirty="0" smtClean="0">
                <a:solidFill>
                  <a:schemeClr val="tx1">
                    <a:lumMod val="65000"/>
                    <a:lumOff val="35000"/>
                  </a:schemeClr>
                </a:solidFill>
                <a:latin typeface="微软雅黑" pitchFamily="34" charset="-122"/>
                <a:ea typeface="微软雅黑" pitchFamily="34" charset="-122"/>
              </a:rPr>
              <a:t>函数</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467544" y="987574"/>
            <a:ext cx="7453313" cy="3744416"/>
          </a:xfrm>
          <a:prstGeom prst="rect">
            <a:avLst/>
          </a:prstGeom>
        </p:spPr>
        <p:txBody>
          <a:bodyPr vert="horz" lIns="91440" tIns="45720" rIns="91440" bIns="45720" rtlCol="0">
            <a:normAutofit/>
          </a:bodyPr>
          <a:lstStyle/>
          <a:p>
            <a:r>
              <a:rPr lang="zh-CN" altLang="en-US" sz="2800" dirty="0" smtClean="0"/>
              <a:t>如果有多堆石子怎么办呢？</a:t>
            </a:r>
            <a:endParaRPr lang="en-US" altLang="zh-CN" sz="2800" dirty="0" smtClean="0"/>
          </a:p>
          <a:p>
            <a:r>
              <a:rPr lang="zh-CN" altLang="en-US" sz="2800" dirty="0" smtClean="0"/>
              <a:t>先不急，我们来看另一个经典博弈：尼姆博弈。</a:t>
            </a:r>
            <a:endParaRPr lang="en-US" altLang="zh-CN" sz="2800" dirty="0" smtClean="0"/>
          </a:p>
          <a:p>
            <a:endParaRPr lang="en-US" altLang="zh-CN" sz="2800" dirty="0" smtClean="0"/>
          </a:p>
          <a:p>
            <a:r>
              <a:rPr lang="zh-CN" altLang="en-US" sz="2800" dirty="0" smtClean="0"/>
              <a:t>有三堆各若干个物品，两个人轮流从某一堆取任意多的物品，规定每次至少取一个，多者不限，最后取光者得胜。</a:t>
            </a:r>
            <a:endParaRPr lang="en-US" altLang="zh-CN" sz="2800" dirty="0" smtClean="0"/>
          </a:p>
          <a:p>
            <a:endParaRPr lang="en-US" altLang="zh-CN" sz="2800" dirty="0" smtClean="0"/>
          </a:p>
          <a:p>
            <a:endParaRPr lang="zh-CN" altLang="en-US" sz="28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1" end="1"/>
                                            </p:txEl>
                                          </p:spTgt>
                                        </p:tgtEl>
                                        <p:attrNameLst>
                                          <p:attrName>style.visibility</p:attrName>
                                        </p:attrNameLst>
                                      </p:cBhvr>
                                      <p:to>
                                        <p:strVal val="visible"/>
                                      </p:to>
                                    </p:set>
                                    <p:animEffect transition="in" filter="wipe(down)">
                                      <p:cBhvr>
                                        <p:cTn id="22" dur="500"/>
                                        <p:tgtEl>
                                          <p:spTgt spid="4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3" end="3"/>
                                            </p:txEl>
                                          </p:spTgt>
                                        </p:tgtEl>
                                        <p:attrNameLst>
                                          <p:attrName>style.visibility</p:attrName>
                                        </p:attrNameLst>
                                      </p:cBhvr>
                                      <p:to>
                                        <p:strVal val="visible"/>
                                      </p:to>
                                    </p:set>
                                    <p:animEffect transition="in" filter="wipe(down)">
                                      <p:cBhvr>
                                        <p:cTn id="27"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SG</a:t>
            </a:r>
            <a:r>
              <a:rPr lang="zh-CN" altLang="en-US" sz="1600" b="1" dirty="0" smtClean="0">
                <a:solidFill>
                  <a:schemeClr val="tx1">
                    <a:lumMod val="65000"/>
                    <a:lumOff val="35000"/>
                  </a:schemeClr>
                </a:solidFill>
                <a:latin typeface="微软雅黑" pitchFamily="34" charset="-122"/>
                <a:ea typeface="微软雅黑" pitchFamily="34" charset="-122"/>
              </a:rPr>
              <a:t>定理</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539552" y="1275606"/>
            <a:ext cx="7453313" cy="2520280"/>
          </a:xfrm>
          <a:prstGeom prst="rect">
            <a:avLst/>
          </a:prstGeom>
        </p:spPr>
        <p:txBody>
          <a:bodyPr vert="horz" lIns="91440" tIns="45720" rIns="91440" bIns="45720" rtlCol="0">
            <a:normAutofit/>
          </a:bodyPr>
          <a:lstStyle/>
          <a:p>
            <a:r>
              <a:rPr lang="zh-CN" altLang="en-US" sz="2800" b="1" dirty="0" smtClean="0"/>
              <a:t>游戏和的</a:t>
            </a:r>
            <a:r>
              <a:rPr lang="en-US" altLang="zh-CN" sz="2800" b="1" dirty="0" smtClean="0"/>
              <a:t>SG</a:t>
            </a:r>
            <a:r>
              <a:rPr lang="zh-CN" altLang="en-US" sz="2800" b="1" dirty="0" smtClean="0"/>
              <a:t>函数等于各个游戏</a:t>
            </a:r>
            <a:r>
              <a:rPr lang="en-US" altLang="zh-CN" sz="2800" b="1" dirty="0" smtClean="0"/>
              <a:t>SG</a:t>
            </a:r>
            <a:r>
              <a:rPr lang="zh-CN" altLang="en-US" sz="2800" b="1" dirty="0" smtClean="0"/>
              <a:t>函数的</a:t>
            </a:r>
            <a:r>
              <a:rPr lang="en-US" altLang="zh-CN" sz="2800" b="1" dirty="0" err="1" smtClean="0"/>
              <a:t>Nim</a:t>
            </a:r>
            <a:r>
              <a:rPr lang="zh-CN" altLang="en-US" sz="2800" b="1" dirty="0" smtClean="0"/>
              <a:t>和。</a:t>
            </a:r>
            <a:r>
              <a:rPr lang="zh-CN" altLang="en-US" sz="2800" dirty="0" smtClean="0"/>
              <a:t>这样就可以将每一个子游戏分而治之，从而简化了问题。而</a:t>
            </a:r>
            <a:r>
              <a:rPr lang="en-US" altLang="zh-CN" sz="2800" dirty="0" err="1" smtClean="0"/>
              <a:t>Bouton</a:t>
            </a:r>
            <a:r>
              <a:rPr lang="zh-CN" altLang="en-US" sz="2800" dirty="0" smtClean="0"/>
              <a:t>定理就是</a:t>
            </a:r>
            <a:r>
              <a:rPr lang="en-US" altLang="zh-CN" sz="2800" dirty="0" smtClean="0"/>
              <a:t>Sprague-Grundy</a:t>
            </a:r>
            <a:r>
              <a:rPr lang="zh-CN" altLang="en-US" sz="2800" dirty="0" smtClean="0"/>
              <a:t>定理在</a:t>
            </a:r>
            <a:r>
              <a:rPr lang="en-US" altLang="zh-CN" sz="2800" dirty="0" err="1" smtClean="0"/>
              <a:t>Nim</a:t>
            </a:r>
            <a:r>
              <a:rPr lang="zh-CN" altLang="en-US" sz="2800" dirty="0" smtClean="0"/>
              <a:t>游戏中的直接应用，因为单堆的</a:t>
            </a:r>
            <a:r>
              <a:rPr lang="en-US" altLang="zh-CN" sz="2800" dirty="0" err="1" smtClean="0"/>
              <a:t>Nim</a:t>
            </a:r>
            <a:r>
              <a:rPr lang="zh-CN" altLang="en-US" sz="2800" dirty="0" smtClean="0"/>
              <a:t>游戏 </a:t>
            </a:r>
            <a:r>
              <a:rPr lang="en-US" altLang="zh-CN" sz="2800" dirty="0" smtClean="0"/>
              <a:t>SG</a:t>
            </a:r>
            <a:r>
              <a:rPr lang="zh-CN" altLang="en-US" sz="2800" dirty="0" smtClean="0"/>
              <a:t>函数满足 </a:t>
            </a:r>
            <a:r>
              <a:rPr lang="en-US" altLang="zh-CN" sz="2800" dirty="0" smtClean="0"/>
              <a:t>SG(x) = x</a:t>
            </a:r>
            <a:r>
              <a:rPr lang="zh-CN" altLang="en-US" sz="2800" dirty="0" smtClean="0"/>
              <a:t>。</a:t>
            </a:r>
            <a:endParaRPr lang="zh-CN" altLang="en-US" sz="28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SG</a:t>
            </a:r>
            <a:r>
              <a:rPr lang="zh-CN" altLang="en-US" sz="1600" b="1" dirty="0" smtClean="0">
                <a:solidFill>
                  <a:schemeClr val="tx1">
                    <a:lumMod val="65000"/>
                    <a:lumOff val="35000"/>
                  </a:schemeClr>
                </a:solidFill>
                <a:latin typeface="微软雅黑" pitchFamily="34" charset="-122"/>
                <a:ea typeface="微软雅黑" pitchFamily="34" charset="-122"/>
              </a:rPr>
              <a:t>函数</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539552" y="1275606"/>
            <a:ext cx="7453313" cy="2520280"/>
          </a:xfrm>
          <a:prstGeom prst="rect">
            <a:avLst/>
          </a:prstGeom>
        </p:spPr>
        <p:txBody>
          <a:bodyPr vert="horz" lIns="91440" tIns="45720" rIns="91440" bIns="45720" rtlCol="0">
            <a:normAutofit fontScale="70000" lnSpcReduction="20000"/>
          </a:bodyPr>
          <a:lstStyle/>
          <a:p>
            <a:r>
              <a:rPr lang="en-US" altLang="zh-CN" sz="2800" dirty="0" smtClean="0"/>
              <a:t>SG</a:t>
            </a:r>
            <a:r>
              <a:rPr lang="zh-CN" altLang="en-US" sz="2800" dirty="0" smtClean="0"/>
              <a:t>函数：</a:t>
            </a:r>
          </a:p>
          <a:p>
            <a:r>
              <a:rPr lang="zh-CN" altLang="en-US" sz="2800" dirty="0" smtClean="0"/>
              <a:t>        首先定义</a:t>
            </a:r>
            <a:r>
              <a:rPr lang="en-US" altLang="zh-CN" sz="2800" dirty="0" err="1" smtClean="0"/>
              <a:t>mex</a:t>
            </a:r>
            <a:r>
              <a:rPr lang="en-US" altLang="zh-CN" sz="2800" dirty="0" smtClean="0"/>
              <a:t>(minimal </a:t>
            </a:r>
            <a:r>
              <a:rPr lang="en-US" altLang="zh-CN" sz="2800" dirty="0" err="1" smtClean="0"/>
              <a:t>excludant</a:t>
            </a:r>
            <a:r>
              <a:rPr lang="en-US" altLang="zh-CN" sz="2800" dirty="0" smtClean="0"/>
              <a:t>)</a:t>
            </a:r>
            <a:r>
              <a:rPr lang="zh-CN" altLang="en-US" sz="2800" dirty="0" smtClean="0"/>
              <a:t>运算，这是施加于一个集合的运算，表示最小的不属于这个集合的非负整数。例如</a:t>
            </a:r>
            <a:r>
              <a:rPr lang="en-US" altLang="zh-CN" sz="2800" dirty="0" err="1" smtClean="0"/>
              <a:t>mex</a:t>
            </a:r>
            <a:r>
              <a:rPr lang="en-US" altLang="zh-CN" sz="2800" dirty="0" smtClean="0"/>
              <a:t>{0,1,2,4}=3</a:t>
            </a:r>
            <a:r>
              <a:rPr lang="zh-CN" altLang="en-US" sz="2800" dirty="0" smtClean="0"/>
              <a:t>、</a:t>
            </a:r>
            <a:r>
              <a:rPr lang="en-US" altLang="zh-CN" sz="2800" dirty="0" err="1" smtClean="0"/>
              <a:t>mex</a:t>
            </a:r>
            <a:r>
              <a:rPr lang="en-US" altLang="zh-CN" sz="2800" dirty="0" smtClean="0"/>
              <a:t>{2,3,5}=0</a:t>
            </a:r>
            <a:r>
              <a:rPr lang="zh-CN" altLang="en-US" sz="2800" dirty="0" smtClean="0"/>
              <a:t>、</a:t>
            </a:r>
            <a:r>
              <a:rPr lang="en-US" altLang="zh-CN" sz="2800" dirty="0" err="1" smtClean="0"/>
              <a:t>mex</a:t>
            </a:r>
            <a:r>
              <a:rPr lang="en-US" altLang="zh-CN" sz="2800" dirty="0" smtClean="0"/>
              <a:t>{}=0</a:t>
            </a:r>
            <a:r>
              <a:rPr lang="zh-CN" altLang="en-US" sz="2800" dirty="0" smtClean="0"/>
              <a:t>。</a:t>
            </a:r>
            <a:endParaRPr lang="en-US" altLang="zh-CN" sz="2800" dirty="0" smtClean="0"/>
          </a:p>
          <a:p>
            <a:endParaRPr lang="zh-CN" altLang="en-US" sz="2800" dirty="0" smtClean="0"/>
          </a:p>
          <a:p>
            <a:r>
              <a:rPr lang="zh-CN" altLang="en-US" sz="2800" dirty="0" smtClean="0"/>
              <a:t>        对于任意状态 </a:t>
            </a:r>
            <a:r>
              <a:rPr lang="en-US" altLang="zh-CN" sz="2800" dirty="0" smtClean="0"/>
              <a:t>x </a:t>
            </a:r>
            <a:r>
              <a:rPr lang="zh-CN" altLang="en-US" sz="2800" dirty="0" smtClean="0"/>
              <a:t>， 定义 </a:t>
            </a:r>
            <a:r>
              <a:rPr lang="en-US" altLang="zh-CN" sz="2800" dirty="0" smtClean="0"/>
              <a:t>SG(x) = </a:t>
            </a:r>
            <a:r>
              <a:rPr lang="en-US" altLang="zh-CN" sz="2800" dirty="0" err="1" smtClean="0"/>
              <a:t>mex</a:t>
            </a:r>
            <a:r>
              <a:rPr lang="en-US" altLang="zh-CN" sz="2800" dirty="0" smtClean="0"/>
              <a:t>(S),</a:t>
            </a:r>
            <a:r>
              <a:rPr lang="zh-CN" altLang="en-US" sz="2800" dirty="0" smtClean="0"/>
              <a:t>其中 </a:t>
            </a:r>
            <a:r>
              <a:rPr lang="en-US" altLang="zh-CN" sz="2800" dirty="0" smtClean="0"/>
              <a:t>S </a:t>
            </a:r>
            <a:r>
              <a:rPr lang="zh-CN" altLang="en-US" sz="2800" dirty="0" smtClean="0"/>
              <a:t>是 </a:t>
            </a:r>
            <a:r>
              <a:rPr lang="en-US" altLang="zh-CN" sz="2800" dirty="0" smtClean="0"/>
              <a:t>x </a:t>
            </a:r>
            <a:r>
              <a:rPr lang="zh-CN" altLang="en-US" sz="2800" dirty="0" smtClean="0"/>
              <a:t>后继状态的</a:t>
            </a:r>
            <a:r>
              <a:rPr lang="en-US" altLang="zh-CN" sz="2800" dirty="0" smtClean="0"/>
              <a:t>SG</a:t>
            </a:r>
            <a:r>
              <a:rPr lang="zh-CN" altLang="en-US" sz="2800" dirty="0" smtClean="0"/>
              <a:t>函数值的集合。如 </a:t>
            </a:r>
            <a:r>
              <a:rPr lang="en-US" altLang="zh-CN" sz="2800" dirty="0" smtClean="0"/>
              <a:t>x </a:t>
            </a:r>
            <a:r>
              <a:rPr lang="zh-CN" altLang="en-US" sz="2800" dirty="0" smtClean="0"/>
              <a:t>有三个后继状态分别为 </a:t>
            </a:r>
            <a:r>
              <a:rPr lang="en-US" altLang="zh-CN" sz="2800" dirty="0" smtClean="0"/>
              <a:t>SG(a),SG(b),SG(c)</a:t>
            </a:r>
            <a:r>
              <a:rPr lang="zh-CN" altLang="en-US" sz="2800" dirty="0" smtClean="0"/>
              <a:t>，那么</a:t>
            </a:r>
            <a:r>
              <a:rPr lang="en-US" altLang="zh-CN" sz="2800" dirty="0" smtClean="0"/>
              <a:t>SG(x) = </a:t>
            </a:r>
            <a:r>
              <a:rPr lang="en-US" altLang="zh-CN" sz="2800" dirty="0" err="1" smtClean="0"/>
              <a:t>mex</a:t>
            </a:r>
            <a:r>
              <a:rPr lang="en-US" altLang="zh-CN" sz="2800" dirty="0" smtClean="0"/>
              <a:t>{SG(a),SG(b),SG(c)}</a:t>
            </a:r>
            <a:r>
              <a:rPr lang="zh-CN" altLang="en-US" sz="2800" dirty="0" smtClean="0"/>
              <a:t>。 这样 集合</a:t>
            </a:r>
            <a:r>
              <a:rPr lang="en-US" altLang="zh-CN" sz="2800" dirty="0" smtClean="0"/>
              <a:t>S </a:t>
            </a:r>
            <a:r>
              <a:rPr lang="zh-CN" altLang="en-US" sz="2800" dirty="0" smtClean="0"/>
              <a:t>的终态必然是空集，所以</a:t>
            </a:r>
            <a:r>
              <a:rPr lang="en-US" altLang="zh-CN" sz="2800" dirty="0" smtClean="0"/>
              <a:t>SG</a:t>
            </a:r>
            <a:r>
              <a:rPr lang="zh-CN" altLang="en-US" sz="2800" dirty="0" smtClean="0"/>
              <a:t>函数的终态为 </a:t>
            </a:r>
            <a:r>
              <a:rPr lang="en-US" altLang="zh-CN" sz="2800" dirty="0" smtClean="0"/>
              <a:t>SG(x) = 0,</a:t>
            </a:r>
            <a:r>
              <a:rPr lang="zh-CN" altLang="en-US" sz="2800" dirty="0" smtClean="0"/>
              <a:t>当且仅当 </a:t>
            </a:r>
            <a:r>
              <a:rPr lang="en-US" altLang="zh-CN" sz="2800" dirty="0" smtClean="0"/>
              <a:t>x </a:t>
            </a:r>
            <a:r>
              <a:rPr lang="zh-CN" altLang="en-US" sz="2800" dirty="0" smtClean="0"/>
              <a:t>为必败点</a:t>
            </a:r>
            <a:r>
              <a:rPr lang="en-US" altLang="zh-CN" sz="2800" dirty="0" smtClean="0"/>
              <a:t>P</a:t>
            </a:r>
            <a:r>
              <a:rPr lang="zh-CN" altLang="en-US" sz="2800" dirty="0" smtClean="0"/>
              <a:t>时。</a:t>
            </a:r>
            <a:endParaRPr lang="zh-CN" altLang="en-US" sz="28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1" end="1"/>
                                            </p:txEl>
                                          </p:spTgt>
                                        </p:tgtEl>
                                        <p:attrNameLst>
                                          <p:attrName>style.visibility</p:attrName>
                                        </p:attrNameLst>
                                      </p:cBhvr>
                                      <p:to>
                                        <p:strVal val="visible"/>
                                      </p:to>
                                    </p:set>
                                    <p:animEffect transition="in" filter="wipe(down)">
                                      <p:cBhvr>
                                        <p:cTn id="22" dur="500"/>
                                        <p:tgtEl>
                                          <p:spTgt spid="4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3" end="3"/>
                                            </p:txEl>
                                          </p:spTgt>
                                        </p:tgtEl>
                                        <p:attrNameLst>
                                          <p:attrName>style.visibility</p:attrName>
                                        </p:attrNameLst>
                                      </p:cBhvr>
                                      <p:to>
                                        <p:strVal val="visible"/>
                                      </p:to>
                                    </p:set>
                                    <p:animEffect transition="in" filter="wipe(down)">
                                      <p:cBhvr>
                                        <p:cTn id="27"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取石子游戏</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539552" y="1275606"/>
            <a:ext cx="7453313" cy="2520280"/>
          </a:xfrm>
          <a:prstGeom prst="rect">
            <a:avLst/>
          </a:prstGeom>
        </p:spPr>
        <p:txBody>
          <a:bodyPr vert="horz" lIns="91440" tIns="45720" rIns="91440" bIns="45720" rtlCol="0">
            <a:normAutofit fontScale="47500" lnSpcReduction="20000"/>
          </a:bodyPr>
          <a:lstStyle/>
          <a:p>
            <a:r>
              <a:rPr lang="en-US" altLang="zh-CN" sz="2900" b="1" dirty="0" smtClean="0"/>
              <a:t>【</a:t>
            </a:r>
            <a:r>
              <a:rPr lang="zh-CN" altLang="en-US" sz="2900" b="1" dirty="0" smtClean="0"/>
              <a:t>实例</a:t>
            </a:r>
            <a:r>
              <a:rPr lang="en-US" altLang="zh-CN" sz="2900" b="1" dirty="0" smtClean="0"/>
              <a:t>】</a:t>
            </a:r>
            <a:r>
              <a:rPr lang="zh-CN" altLang="en-US" sz="2900" b="1" dirty="0" smtClean="0"/>
              <a:t>取石子问题</a:t>
            </a:r>
            <a:endParaRPr lang="en-US" altLang="zh-CN" sz="2900" b="1" dirty="0" smtClean="0"/>
          </a:p>
          <a:p>
            <a:endParaRPr lang="zh-CN" altLang="en-US" sz="2000" dirty="0" smtClean="0"/>
          </a:p>
          <a:p>
            <a:r>
              <a:rPr lang="zh-CN" altLang="en-US" sz="2900" dirty="0" smtClean="0"/>
              <a:t>有</a:t>
            </a:r>
            <a:r>
              <a:rPr lang="en-US" altLang="zh-CN" sz="2900" dirty="0" smtClean="0"/>
              <a:t>1</a:t>
            </a:r>
            <a:r>
              <a:rPr lang="zh-CN" altLang="en-US" sz="2900" dirty="0" smtClean="0"/>
              <a:t>堆</a:t>
            </a:r>
            <a:r>
              <a:rPr lang="en-US" altLang="zh-CN" sz="2900" dirty="0" smtClean="0"/>
              <a:t>n</a:t>
            </a:r>
            <a:r>
              <a:rPr lang="zh-CN" altLang="en-US" sz="2900" dirty="0" smtClean="0"/>
              <a:t>个的石子，每次只能取</a:t>
            </a:r>
            <a:r>
              <a:rPr lang="en-US" altLang="zh-CN" sz="2900" dirty="0" smtClean="0"/>
              <a:t>{ 1, 3, 4 }</a:t>
            </a:r>
            <a:r>
              <a:rPr lang="zh-CN" altLang="en-US" sz="2900" dirty="0" smtClean="0"/>
              <a:t>个石子，先取完石子者胜利，那么各个数的</a:t>
            </a:r>
            <a:r>
              <a:rPr lang="en-US" altLang="zh-CN" sz="2900" dirty="0" smtClean="0"/>
              <a:t>SG</a:t>
            </a:r>
            <a:r>
              <a:rPr lang="zh-CN" altLang="en-US" sz="2900" dirty="0" smtClean="0"/>
              <a:t>值为多少？</a:t>
            </a:r>
            <a:endParaRPr lang="en-US" altLang="zh-CN" sz="2900" dirty="0" smtClean="0"/>
          </a:p>
          <a:p>
            <a:endParaRPr lang="zh-CN" altLang="en-US" sz="2900" dirty="0" smtClean="0"/>
          </a:p>
          <a:p>
            <a:r>
              <a:rPr lang="en-US" altLang="zh-CN" sz="2900" dirty="0" smtClean="0"/>
              <a:t>SG[0]=0</a:t>
            </a:r>
            <a:r>
              <a:rPr lang="zh-CN" altLang="en-US" sz="2900" dirty="0" smtClean="0"/>
              <a:t>，</a:t>
            </a:r>
            <a:r>
              <a:rPr lang="en-US" altLang="zh-CN" sz="2900" dirty="0" smtClean="0"/>
              <a:t>f[]={1,3,4},</a:t>
            </a:r>
          </a:p>
          <a:p>
            <a:r>
              <a:rPr lang="en-US" altLang="zh-CN" sz="2900" dirty="0" smtClean="0"/>
              <a:t>x=1 </a:t>
            </a:r>
            <a:r>
              <a:rPr lang="zh-CN" altLang="en-US" sz="2900" dirty="0" smtClean="0"/>
              <a:t>时，可以取走</a:t>
            </a:r>
            <a:r>
              <a:rPr lang="en-US" altLang="zh-CN" sz="2900" dirty="0" smtClean="0"/>
              <a:t>1 - f{1}</a:t>
            </a:r>
            <a:r>
              <a:rPr lang="zh-CN" altLang="en-US" sz="2900" dirty="0" smtClean="0"/>
              <a:t>个石子，剩余</a:t>
            </a:r>
            <a:r>
              <a:rPr lang="en-US" altLang="zh-CN" sz="2900" dirty="0" smtClean="0"/>
              <a:t>{0}</a:t>
            </a:r>
            <a:r>
              <a:rPr lang="zh-CN" altLang="en-US" sz="2900" dirty="0" smtClean="0"/>
              <a:t>个，所以 </a:t>
            </a:r>
            <a:r>
              <a:rPr lang="en-US" altLang="zh-CN" sz="2900" dirty="0" smtClean="0"/>
              <a:t>SG[1] = </a:t>
            </a:r>
            <a:r>
              <a:rPr lang="en-US" altLang="zh-CN" sz="2900" dirty="0" err="1" smtClean="0"/>
              <a:t>mex</a:t>
            </a:r>
            <a:r>
              <a:rPr lang="en-US" altLang="zh-CN" sz="2900" dirty="0" smtClean="0"/>
              <a:t>{ SG[0] }= </a:t>
            </a:r>
            <a:r>
              <a:rPr lang="en-US" altLang="zh-CN" sz="2900" dirty="0" err="1" smtClean="0"/>
              <a:t>mex</a:t>
            </a:r>
            <a:r>
              <a:rPr lang="en-US" altLang="zh-CN" sz="2900" dirty="0" smtClean="0"/>
              <a:t>{0} = 1;</a:t>
            </a:r>
          </a:p>
          <a:p>
            <a:r>
              <a:rPr lang="en-US" altLang="zh-CN" sz="2900" dirty="0" smtClean="0"/>
              <a:t>x=2 </a:t>
            </a:r>
            <a:r>
              <a:rPr lang="zh-CN" altLang="en-US" sz="2900" dirty="0" smtClean="0"/>
              <a:t>时，可以取走</a:t>
            </a:r>
            <a:r>
              <a:rPr lang="en-US" altLang="zh-CN" sz="2900" dirty="0" smtClean="0"/>
              <a:t>2 - f{1}</a:t>
            </a:r>
            <a:r>
              <a:rPr lang="zh-CN" altLang="en-US" sz="2900" dirty="0" smtClean="0"/>
              <a:t>个石子，剩余</a:t>
            </a:r>
            <a:r>
              <a:rPr lang="en-US" altLang="zh-CN" sz="2900" dirty="0" smtClean="0"/>
              <a:t>{1}</a:t>
            </a:r>
            <a:r>
              <a:rPr lang="zh-CN" altLang="en-US" sz="2900" dirty="0" smtClean="0"/>
              <a:t>个，所以 </a:t>
            </a:r>
            <a:r>
              <a:rPr lang="en-US" altLang="zh-CN" sz="2900" dirty="0" smtClean="0"/>
              <a:t>SG[2] = </a:t>
            </a:r>
            <a:r>
              <a:rPr lang="en-US" altLang="zh-CN" sz="2900" dirty="0" err="1" smtClean="0"/>
              <a:t>mex</a:t>
            </a:r>
            <a:r>
              <a:rPr lang="en-US" altLang="zh-CN" sz="2900" dirty="0" smtClean="0"/>
              <a:t>{ SG[1] }= </a:t>
            </a:r>
            <a:r>
              <a:rPr lang="en-US" altLang="zh-CN" sz="2900" dirty="0" err="1" smtClean="0"/>
              <a:t>mex</a:t>
            </a:r>
            <a:r>
              <a:rPr lang="en-US" altLang="zh-CN" sz="2900" dirty="0" smtClean="0"/>
              <a:t>{1} = 0;</a:t>
            </a:r>
          </a:p>
          <a:p>
            <a:r>
              <a:rPr lang="en-US" altLang="zh-CN" sz="2900" dirty="0" smtClean="0"/>
              <a:t>x=3 </a:t>
            </a:r>
            <a:r>
              <a:rPr lang="zh-CN" altLang="en-US" sz="2900" dirty="0" smtClean="0"/>
              <a:t>时，可以取走</a:t>
            </a:r>
            <a:r>
              <a:rPr lang="en-US" altLang="zh-CN" sz="2900" dirty="0" smtClean="0"/>
              <a:t>3 - f{1,3}</a:t>
            </a:r>
            <a:r>
              <a:rPr lang="zh-CN" altLang="en-US" sz="2900" dirty="0" smtClean="0"/>
              <a:t>个石子，剩余</a:t>
            </a:r>
            <a:r>
              <a:rPr lang="en-US" altLang="zh-CN" sz="2900" dirty="0" smtClean="0"/>
              <a:t>{2,0}</a:t>
            </a:r>
            <a:r>
              <a:rPr lang="zh-CN" altLang="en-US" sz="2900" dirty="0" smtClean="0"/>
              <a:t>个，所以 </a:t>
            </a:r>
            <a:r>
              <a:rPr lang="en-US" altLang="zh-CN" sz="2900" dirty="0" smtClean="0"/>
              <a:t>SG[3] = </a:t>
            </a:r>
            <a:r>
              <a:rPr lang="en-US" altLang="zh-CN" sz="2900" dirty="0" err="1" smtClean="0"/>
              <a:t>mex</a:t>
            </a:r>
            <a:r>
              <a:rPr lang="en-US" altLang="zh-CN" sz="2900" dirty="0" smtClean="0"/>
              <a:t>{SG[2],SG[0]} = </a:t>
            </a:r>
            <a:r>
              <a:rPr lang="en-US" altLang="zh-CN" sz="2900" dirty="0" err="1" smtClean="0"/>
              <a:t>mex</a:t>
            </a:r>
            <a:r>
              <a:rPr lang="en-US" altLang="zh-CN" sz="2900" dirty="0" smtClean="0"/>
              <a:t>{0,0} =1;</a:t>
            </a:r>
          </a:p>
          <a:p>
            <a:r>
              <a:rPr lang="en-US" altLang="zh-CN" sz="2900" dirty="0" smtClean="0"/>
              <a:t>x=4 </a:t>
            </a:r>
            <a:r>
              <a:rPr lang="zh-CN" altLang="en-US" sz="2900" dirty="0" smtClean="0"/>
              <a:t>时，可以取走</a:t>
            </a:r>
            <a:r>
              <a:rPr lang="en-US" altLang="zh-CN" sz="2900" dirty="0" smtClean="0"/>
              <a:t>4-  f{1,3,4}</a:t>
            </a:r>
            <a:r>
              <a:rPr lang="zh-CN" altLang="en-US" sz="2900" dirty="0" smtClean="0"/>
              <a:t>个石子，剩余</a:t>
            </a:r>
            <a:r>
              <a:rPr lang="en-US" altLang="zh-CN" sz="2900" dirty="0" smtClean="0"/>
              <a:t>{3,1,0}</a:t>
            </a:r>
            <a:r>
              <a:rPr lang="zh-CN" altLang="en-US" sz="2900" dirty="0" smtClean="0"/>
              <a:t>个，所以 </a:t>
            </a:r>
            <a:r>
              <a:rPr lang="en-US" altLang="zh-CN" sz="2900" dirty="0" smtClean="0"/>
              <a:t>SG[4] = </a:t>
            </a:r>
            <a:r>
              <a:rPr lang="en-US" altLang="zh-CN" sz="2900" dirty="0" err="1" smtClean="0"/>
              <a:t>mex</a:t>
            </a:r>
            <a:r>
              <a:rPr lang="en-US" altLang="zh-CN" sz="2900" dirty="0" smtClean="0"/>
              <a:t>{SG[3],SG[1],SG[0]} = </a:t>
            </a:r>
            <a:r>
              <a:rPr lang="en-US" altLang="zh-CN" sz="2900" dirty="0" err="1" smtClean="0"/>
              <a:t>mex</a:t>
            </a:r>
            <a:r>
              <a:rPr lang="en-US" altLang="zh-CN" sz="2900" dirty="0" smtClean="0"/>
              <a:t>{1,1,0} = 2;</a:t>
            </a:r>
          </a:p>
          <a:p>
            <a:r>
              <a:rPr lang="en-US" altLang="zh-CN" sz="2900" dirty="0" smtClean="0"/>
              <a:t>x=5 </a:t>
            </a:r>
            <a:r>
              <a:rPr lang="zh-CN" altLang="en-US" sz="2900" dirty="0" smtClean="0"/>
              <a:t>时，可以取走</a:t>
            </a:r>
            <a:r>
              <a:rPr lang="en-US" altLang="zh-CN" sz="2900" dirty="0" smtClean="0"/>
              <a:t>5 - f{1,3,4}</a:t>
            </a:r>
            <a:r>
              <a:rPr lang="zh-CN" altLang="en-US" sz="2900" dirty="0" smtClean="0"/>
              <a:t>个石子，剩余</a:t>
            </a:r>
            <a:r>
              <a:rPr lang="en-US" altLang="zh-CN" sz="2900" dirty="0" smtClean="0"/>
              <a:t>{4,2,1}</a:t>
            </a:r>
            <a:r>
              <a:rPr lang="zh-CN" altLang="en-US" sz="2900" dirty="0" smtClean="0"/>
              <a:t>个，所以</a:t>
            </a:r>
            <a:r>
              <a:rPr lang="en-US" altLang="zh-CN" sz="2900" dirty="0" smtClean="0"/>
              <a:t>SG[5] = </a:t>
            </a:r>
            <a:r>
              <a:rPr lang="en-US" altLang="zh-CN" sz="2900" dirty="0" err="1" smtClean="0"/>
              <a:t>mex</a:t>
            </a:r>
            <a:r>
              <a:rPr lang="en-US" altLang="zh-CN" sz="2900" dirty="0" smtClean="0"/>
              <a:t>{SG[4],SG[2],SG[1]} =</a:t>
            </a:r>
            <a:r>
              <a:rPr lang="en-US" altLang="zh-CN" sz="2900" dirty="0" err="1" smtClean="0"/>
              <a:t>mex</a:t>
            </a:r>
            <a:r>
              <a:rPr lang="en-US" altLang="zh-CN" sz="2900" dirty="0" smtClean="0"/>
              <a:t>{2,0,1} = 3;</a:t>
            </a:r>
            <a:endParaRPr lang="en-US" altLang="zh-CN" sz="29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2" end="2"/>
                                            </p:txEl>
                                          </p:spTgt>
                                        </p:tgtEl>
                                        <p:attrNameLst>
                                          <p:attrName>style.visibility</p:attrName>
                                        </p:attrNameLst>
                                      </p:cBhvr>
                                      <p:to>
                                        <p:strVal val="visible"/>
                                      </p:to>
                                    </p:set>
                                    <p:animEffect transition="in" filter="wipe(down)">
                                      <p:cBhvr>
                                        <p:cTn id="22" dur="500"/>
                                        <p:tgtEl>
                                          <p:spTgt spid="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wipe(down)">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7">
                                            <p:txEl>
                                              <p:pRg st="5" end="5"/>
                                            </p:txEl>
                                          </p:spTgt>
                                        </p:tgtEl>
                                        <p:attrNameLst>
                                          <p:attrName>style.visibility</p:attrName>
                                        </p:attrNameLst>
                                      </p:cBhvr>
                                      <p:to>
                                        <p:strVal val="visible"/>
                                      </p:to>
                                    </p:set>
                                    <p:animEffect transition="in" filter="wipe(down)">
                                      <p:cBhvr>
                                        <p:cTn id="32" dur="500"/>
                                        <p:tgtEl>
                                          <p:spTgt spid="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7">
                                            <p:txEl>
                                              <p:pRg st="6" end="6"/>
                                            </p:txEl>
                                          </p:spTgt>
                                        </p:tgtEl>
                                        <p:attrNameLst>
                                          <p:attrName>style.visibility</p:attrName>
                                        </p:attrNameLst>
                                      </p:cBhvr>
                                      <p:to>
                                        <p:strVal val="visible"/>
                                      </p:to>
                                    </p:set>
                                    <p:animEffect transition="in" filter="wipe(down)">
                                      <p:cBhvr>
                                        <p:cTn id="37" dur="500"/>
                                        <p:tgtEl>
                                          <p:spTgt spid="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7">
                                            <p:txEl>
                                              <p:pRg st="7" end="7"/>
                                            </p:txEl>
                                          </p:spTgt>
                                        </p:tgtEl>
                                        <p:attrNameLst>
                                          <p:attrName>style.visibility</p:attrName>
                                        </p:attrNameLst>
                                      </p:cBhvr>
                                      <p:to>
                                        <p:strVal val="visible"/>
                                      </p:to>
                                    </p:set>
                                    <p:animEffect transition="in" filter="wipe(down)">
                                      <p:cBhvr>
                                        <p:cTn id="42" dur="500"/>
                                        <p:tgtEl>
                                          <p:spTgt spid="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7">
                                            <p:txEl>
                                              <p:pRg st="8" end="8"/>
                                            </p:txEl>
                                          </p:spTgt>
                                        </p:tgtEl>
                                        <p:attrNameLst>
                                          <p:attrName>style.visibility</p:attrName>
                                        </p:attrNameLst>
                                      </p:cBhvr>
                                      <p:to>
                                        <p:strVal val="visible"/>
                                      </p:to>
                                    </p:set>
                                    <p:animEffect transition="in" filter="wipe(down)">
                                      <p:cBhvr>
                                        <p:cTn id="47" dur="500"/>
                                        <p:tgtEl>
                                          <p:spTgt spid="4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7">
                                            <p:txEl>
                                              <p:pRg st="9" end="9"/>
                                            </p:txEl>
                                          </p:spTgt>
                                        </p:tgtEl>
                                        <p:attrNameLst>
                                          <p:attrName>style.visibility</p:attrName>
                                        </p:attrNameLst>
                                      </p:cBhvr>
                                      <p:to>
                                        <p:strVal val="visible"/>
                                      </p:to>
                                    </p:set>
                                    <p:animEffect transition="in" filter="wipe(down)">
                                      <p:cBhvr>
                                        <p:cTn id="52" dur="500"/>
                                        <p:tgtEl>
                                          <p:spTgt spid="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取石子游戏</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539552" y="1275606"/>
            <a:ext cx="7453313" cy="2520280"/>
          </a:xfrm>
          <a:prstGeom prst="rect">
            <a:avLst/>
          </a:prstGeom>
        </p:spPr>
        <p:txBody>
          <a:bodyPr vert="horz" lIns="91440" tIns="45720" rIns="91440" bIns="45720" rtlCol="0">
            <a:noAutofit/>
          </a:bodyPr>
          <a:lstStyle/>
          <a:p>
            <a:r>
              <a:rPr lang="zh-CN" altLang="en-US" sz="1600" dirty="0" smtClean="0"/>
              <a:t>以此类推</a:t>
            </a:r>
            <a:r>
              <a:rPr lang="en-US" altLang="zh-CN" sz="1600" dirty="0" smtClean="0"/>
              <a:t>.....</a:t>
            </a:r>
          </a:p>
          <a:p>
            <a:r>
              <a:rPr lang="en-US" altLang="zh-CN" sz="1600" dirty="0" smtClean="0"/>
              <a:t>   x        0  1  2  3  4  5  6  7  8....</a:t>
            </a:r>
          </a:p>
          <a:p>
            <a:r>
              <a:rPr lang="en-US" altLang="zh-CN" sz="1600" dirty="0" smtClean="0"/>
              <a:t>SG[x]    0  1  0  1  2  3  2  0  1....</a:t>
            </a:r>
          </a:p>
          <a:p>
            <a:endParaRPr lang="en-US" altLang="zh-CN" sz="1600" dirty="0" smtClean="0"/>
          </a:p>
          <a:p>
            <a:r>
              <a:rPr lang="zh-CN" altLang="en-US" sz="1600" dirty="0" smtClean="0"/>
              <a:t>由上述实例我们就可以得到</a:t>
            </a:r>
            <a:r>
              <a:rPr lang="en-US" altLang="zh-CN" sz="1600" dirty="0" smtClean="0"/>
              <a:t>SG</a:t>
            </a:r>
            <a:r>
              <a:rPr lang="zh-CN" altLang="en-US" sz="1600" dirty="0" smtClean="0"/>
              <a:t>函数值求解步骤，那么计算</a:t>
            </a:r>
            <a:r>
              <a:rPr lang="en-US" altLang="zh-CN" sz="1600" dirty="0" smtClean="0"/>
              <a:t>1~n</a:t>
            </a:r>
            <a:r>
              <a:rPr lang="zh-CN" altLang="en-US" sz="1600" dirty="0" smtClean="0"/>
              <a:t>的</a:t>
            </a:r>
            <a:r>
              <a:rPr lang="en-US" altLang="zh-CN" sz="1600" dirty="0" smtClean="0"/>
              <a:t>SG</a:t>
            </a:r>
            <a:r>
              <a:rPr lang="zh-CN" altLang="en-US" sz="1600" dirty="0" smtClean="0"/>
              <a:t>函数值步骤如下：</a:t>
            </a:r>
          </a:p>
          <a:p>
            <a:r>
              <a:rPr lang="en-US" altLang="zh-CN" sz="1600" dirty="0" smtClean="0"/>
              <a:t>1</a:t>
            </a:r>
            <a:r>
              <a:rPr lang="zh-CN" altLang="en-US" sz="1600" dirty="0" smtClean="0"/>
              <a:t>、使用 数组</a:t>
            </a:r>
            <a:r>
              <a:rPr lang="en-US" altLang="zh-CN" sz="1600" dirty="0" smtClean="0"/>
              <a:t>f </a:t>
            </a:r>
            <a:r>
              <a:rPr lang="zh-CN" altLang="en-US" sz="1600" dirty="0" smtClean="0"/>
              <a:t>将 可改变当前状态 的方式记录下来。</a:t>
            </a:r>
          </a:p>
          <a:p>
            <a:r>
              <a:rPr lang="en-US" altLang="zh-CN" sz="1600" dirty="0" smtClean="0"/>
              <a:t>2</a:t>
            </a:r>
            <a:r>
              <a:rPr lang="zh-CN" altLang="en-US" sz="1600" dirty="0" smtClean="0"/>
              <a:t>、然后我们使用 另一个数组 将当前状态</a:t>
            </a:r>
            <a:r>
              <a:rPr lang="en-US" altLang="zh-CN" sz="1600" dirty="0" smtClean="0"/>
              <a:t>x </a:t>
            </a:r>
            <a:r>
              <a:rPr lang="zh-CN" altLang="en-US" sz="1600" dirty="0" smtClean="0"/>
              <a:t>的后继状态标记。</a:t>
            </a:r>
          </a:p>
          <a:p>
            <a:r>
              <a:rPr lang="en-US" altLang="zh-CN" sz="1600" dirty="0" smtClean="0"/>
              <a:t>3</a:t>
            </a:r>
            <a:r>
              <a:rPr lang="zh-CN" altLang="en-US" sz="1600" dirty="0" smtClean="0"/>
              <a:t>、最后模拟</a:t>
            </a:r>
            <a:r>
              <a:rPr lang="en-US" altLang="zh-CN" sz="1600" dirty="0" err="1" smtClean="0"/>
              <a:t>mex</a:t>
            </a:r>
            <a:r>
              <a:rPr lang="zh-CN" altLang="en-US" sz="1600" dirty="0" smtClean="0"/>
              <a:t>运算，也就是我们在标记值中 搜索 未被标记值 的最小值，将其赋值给</a:t>
            </a:r>
            <a:r>
              <a:rPr lang="en-US" altLang="zh-CN" sz="1600" dirty="0" smtClean="0"/>
              <a:t>SG(x)</a:t>
            </a:r>
            <a:r>
              <a:rPr lang="zh-CN" altLang="en-US" sz="1600" dirty="0" smtClean="0"/>
              <a:t>。</a:t>
            </a:r>
          </a:p>
          <a:p>
            <a:r>
              <a:rPr lang="en-US" altLang="zh-CN" sz="1600" dirty="0" smtClean="0"/>
              <a:t>4</a:t>
            </a:r>
            <a:r>
              <a:rPr lang="zh-CN" altLang="en-US" sz="1600" dirty="0" smtClean="0"/>
              <a:t>、我们不断的重复 </a:t>
            </a:r>
            <a:r>
              <a:rPr lang="en-US" altLang="zh-CN" sz="1600" dirty="0" smtClean="0"/>
              <a:t>2 - 3 </a:t>
            </a:r>
            <a:r>
              <a:rPr lang="zh-CN" altLang="en-US" sz="1600" dirty="0" smtClean="0"/>
              <a:t>的步骤，就完成了 计算</a:t>
            </a:r>
            <a:r>
              <a:rPr lang="en-US" altLang="zh-CN" sz="1600" dirty="0" smtClean="0"/>
              <a:t>1~n </a:t>
            </a:r>
            <a:r>
              <a:rPr lang="zh-CN" altLang="en-US" sz="1600" dirty="0" smtClean="0"/>
              <a:t>的函数值。</a:t>
            </a:r>
          </a:p>
          <a:p>
            <a:endParaRPr lang="en-US" altLang="zh-CN" sz="16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1" end="1"/>
                                            </p:txEl>
                                          </p:spTgt>
                                        </p:tgtEl>
                                        <p:attrNameLst>
                                          <p:attrName>style.visibility</p:attrName>
                                        </p:attrNameLst>
                                      </p:cBhvr>
                                      <p:to>
                                        <p:strVal val="visible"/>
                                      </p:to>
                                    </p:set>
                                    <p:animEffect transition="in" filter="wipe(down)">
                                      <p:cBhvr>
                                        <p:cTn id="22" dur="500"/>
                                        <p:tgtEl>
                                          <p:spTgt spid="4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2" end="2"/>
                                            </p:txEl>
                                          </p:spTgt>
                                        </p:tgtEl>
                                        <p:attrNameLst>
                                          <p:attrName>style.visibility</p:attrName>
                                        </p:attrNameLst>
                                      </p:cBhvr>
                                      <p:to>
                                        <p:strVal val="visible"/>
                                      </p:to>
                                    </p:set>
                                    <p:animEffect transition="in" filter="wipe(down)">
                                      <p:cBhvr>
                                        <p:cTn id="27" dur="500"/>
                                        <p:tgtEl>
                                          <p:spTgt spid="4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7">
                                            <p:txEl>
                                              <p:pRg st="4" end="4"/>
                                            </p:txEl>
                                          </p:spTgt>
                                        </p:tgtEl>
                                        <p:attrNameLst>
                                          <p:attrName>style.visibility</p:attrName>
                                        </p:attrNameLst>
                                      </p:cBhvr>
                                      <p:to>
                                        <p:strVal val="visible"/>
                                      </p:to>
                                    </p:set>
                                    <p:animEffect transition="in" filter="wipe(down)">
                                      <p:cBhvr>
                                        <p:cTn id="32" dur="500"/>
                                        <p:tgtEl>
                                          <p:spTgt spid="4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7">
                                            <p:txEl>
                                              <p:pRg st="5" end="5"/>
                                            </p:txEl>
                                          </p:spTgt>
                                        </p:tgtEl>
                                        <p:attrNameLst>
                                          <p:attrName>style.visibility</p:attrName>
                                        </p:attrNameLst>
                                      </p:cBhvr>
                                      <p:to>
                                        <p:strVal val="visible"/>
                                      </p:to>
                                    </p:set>
                                    <p:animEffect transition="in" filter="wipe(down)">
                                      <p:cBhvr>
                                        <p:cTn id="37" dur="500"/>
                                        <p:tgtEl>
                                          <p:spTgt spid="4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7">
                                            <p:txEl>
                                              <p:pRg st="6" end="6"/>
                                            </p:txEl>
                                          </p:spTgt>
                                        </p:tgtEl>
                                        <p:attrNameLst>
                                          <p:attrName>style.visibility</p:attrName>
                                        </p:attrNameLst>
                                      </p:cBhvr>
                                      <p:to>
                                        <p:strVal val="visible"/>
                                      </p:to>
                                    </p:set>
                                    <p:animEffect transition="in" filter="wipe(down)">
                                      <p:cBhvr>
                                        <p:cTn id="42" dur="500"/>
                                        <p:tgtEl>
                                          <p:spTgt spid="4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7">
                                            <p:txEl>
                                              <p:pRg st="7" end="7"/>
                                            </p:txEl>
                                          </p:spTgt>
                                        </p:tgtEl>
                                        <p:attrNameLst>
                                          <p:attrName>style.visibility</p:attrName>
                                        </p:attrNameLst>
                                      </p:cBhvr>
                                      <p:to>
                                        <p:strVal val="visible"/>
                                      </p:to>
                                    </p:set>
                                    <p:animEffect transition="in" filter="wipe(down)">
                                      <p:cBhvr>
                                        <p:cTn id="47" dur="500"/>
                                        <p:tgtEl>
                                          <p:spTgt spid="47">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7">
                                            <p:txEl>
                                              <p:pRg st="8" end="8"/>
                                            </p:txEl>
                                          </p:spTgt>
                                        </p:tgtEl>
                                        <p:attrNameLst>
                                          <p:attrName>style.visibility</p:attrName>
                                        </p:attrNameLst>
                                      </p:cBhvr>
                                      <p:to>
                                        <p:strVal val="visible"/>
                                      </p:to>
                                    </p:set>
                                    <p:animEffect transition="in" filter="wipe(down)">
                                      <p:cBhvr>
                                        <p:cTn id="52" dur="500"/>
                                        <p:tgtEl>
                                          <p:spTgt spid="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取石子游戏</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611560" y="915566"/>
            <a:ext cx="7632848" cy="3600400"/>
          </a:xfrm>
          <a:prstGeom prst="rect">
            <a:avLst/>
          </a:prstGeom>
        </p:spPr>
        <p:txBody>
          <a:bodyPr vert="horz" lIns="91440" tIns="45720" rIns="91440" bIns="45720" rtlCol="0">
            <a:noAutofit/>
          </a:bodyPr>
          <a:lstStyle/>
          <a:p>
            <a:r>
              <a:rPr lang="en-US" altLang="zh-CN" sz="1400" dirty="0" smtClean="0"/>
              <a:t>//f[N]:</a:t>
            </a:r>
            <a:r>
              <a:rPr lang="zh-CN" altLang="en-US" sz="1400" dirty="0" smtClean="0"/>
              <a:t>可改变当前状态的方式，</a:t>
            </a:r>
            <a:r>
              <a:rPr lang="en-US" altLang="zh-CN" sz="1400" dirty="0" smtClean="0"/>
              <a:t>N</a:t>
            </a:r>
            <a:r>
              <a:rPr lang="zh-CN" altLang="en-US" sz="1400" dirty="0" smtClean="0"/>
              <a:t>为方式的种类，</a:t>
            </a:r>
            <a:r>
              <a:rPr lang="en-US" altLang="zh-CN" sz="1400" dirty="0" smtClean="0"/>
              <a:t>f[N]</a:t>
            </a:r>
            <a:r>
              <a:rPr lang="zh-CN" altLang="en-US" sz="1400" dirty="0" smtClean="0"/>
              <a:t>要在</a:t>
            </a:r>
            <a:r>
              <a:rPr lang="en-US" altLang="zh-CN" sz="1400" dirty="0" err="1" smtClean="0"/>
              <a:t>getSG</a:t>
            </a:r>
            <a:r>
              <a:rPr lang="zh-CN" altLang="en-US" sz="1400" dirty="0" smtClean="0"/>
              <a:t>之前先预处理</a:t>
            </a:r>
          </a:p>
          <a:p>
            <a:r>
              <a:rPr lang="en-US" altLang="zh-CN" sz="1400" dirty="0" smtClean="0"/>
              <a:t>//SG[]:0~n</a:t>
            </a:r>
            <a:r>
              <a:rPr lang="zh-CN" altLang="en-US" sz="1400" dirty="0" smtClean="0"/>
              <a:t>的</a:t>
            </a:r>
            <a:r>
              <a:rPr lang="en-US" altLang="zh-CN" sz="1400" dirty="0" smtClean="0"/>
              <a:t>SG</a:t>
            </a:r>
            <a:r>
              <a:rPr lang="zh-CN" altLang="en-US" sz="1400" dirty="0" smtClean="0"/>
              <a:t>函数值</a:t>
            </a:r>
          </a:p>
          <a:p>
            <a:r>
              <a:rPr lang="en-US" altLang="zh-CN" sz="1400" dirty="0" smtClean="0"/>
              <a:t>//S[]:</a:t>
            </a:r>
            <a:r>
              <a:rPr lang="zh-CN" altLang="en-US" sz="1400" dirty="0" smtClean="0"/>
              <a:t>为</a:t>
            </a:r>
            <a:r>
              <a:rPr lang="en-US" altLang="zh-CN" sz="1400" dirty="0" smtClean="0"/>
              <a:t>x</a:t>
            </a:r>
            <a:r>
              <a:rPr lang="zh-CN" altLang="en-US" sz="1400" dirty="0" smtClean="0"/>
              <a:t>后继状态的集合</a:t>
            </a:r>
          </a:p>
          <a:p>
            <a:r>
              <a:rPr lang="en-US" altLang="zh-CN" sz="1400" dirty="0" err="1" smtClean="0"/>
              <a:t>int</a:t>
            </a:r>
            <a:r>
              <a:rPr lang="en-US" altLang="zh-CN" sz="1400" dirty="0" smtClean="0"/>
              <a:t> f[N],SG[MAXN],S[MAXN];</a:t>
            </a:r>
          </a:p>
          <a:p>
            <a:r>
              <a:rPr lang="en-US" altLang="zh-CN" sz="1400" dirty="0" smtClean="0"/>
              <a:t>void  </a:t>
            </a:r>
            <a:r>
              <a:rPr lang="en-US" altLang="zh-CN" sz="1400" dirty="0" err="1" smtClean="0"/>
              <a:t>getSG</a:t>
            </a:r>
            <a:r>
              <a:rPr lang="en-US" altLang="zh-CN" sz="1400" dirty="0" smtClean="0"/>
              <a:t>(</a:t>
            </a:r>
            <a:r>
              <a:rPr lang="en-US" altLang="zh-CN" sz="1400" dirty="0" err="1" smtClean="0"/>
              <a:t>int</a:t>
            </a:r>
            <a:r>
              <a:rPr lang="en-US" altLang="zh-CN" sz="1400" dirty="0" smtClean="0"/>
              <a:t> n){</a:t>
            </a:r>
          </a:p>
          <a:p>
            <a:r>
              <a:rPr lang="en-US" altLang="zh-CN" sz="1400" dirty="0" smtClean="0"/>
              <a:t>    </a:t>
            </a:r>
            <a:r>
              <a:rPr lang="en-US" altLang="zh-CN" sz="1400" dirty="0" err="1" smtClean="0"/>
              <a:t>int</a:t>
            </a:r>
            <a:r>
              <a:rPr lang="en-US" altLang="zh-CN" sz="1400" dirty="0" smtClean="0"/>
              <a:t> </a:t>
            </a:r>
            <a:r>
              <a:rPr lang="en-US" altLang="zh-CN" sz="1400" dirty="0" err="1" smtClean="0"/>
              <a:t>i,j</a:t>
            </a:r>
            <a:r>
              <a:rPr lang="en-US" altLang="zh-CN" sz="1400" dirty="0" smtClean="0"/>
              <a:t>;</a:t>
            </a:r>
          </a:p>
          <a:p>
            <a:r>
              <a:rPr lang="en-US" altLang="zh-CN" sz="1400" dirty="0" smtClean="0"/>
              <a:t>    </a:t>
            </a:r>
            <a:r>
              <a:rPr lang="en-US" altLang="zh-CN" sz="1400" dirty="0" err="1" smtClean="0"/>
              <a:t>memset</a:t>
            </a:r>
            <a:r>
              <a:rPr lang="en-US" altLang="zh-CN" sz="1400" dirty="0" smtClean="0"/>
              <a:t>(SG,0,sizeof(SG));</a:t>
            </a:r>
          </a:p>
          <a:p>
            <a:r>
              <a:rPr lang="en-US" altLang="zh-CN" sz="1400" dirty="0" smtClean="0"/>
              <a:t>    //</a:t>
            </a:r>
            <a:r>
              <a:rPr lang="zh-CN" altLang="en-US" sz="1400" dirty="0" smtClean="0"/>
              <a:t>因为</a:t>
            </a:r>
            <a:r>
              <a:rPr lang="en-US" altLang="zh-CN" sz="1400" dirty="0" smtClean="0"/>
              <a:t>SG[0]</a:t>
            </a:r>
            <a:r>
              <a:rPr lang="zh-CN" altLang="en-US" sz="1400" dirty="0" smtClean="0"/>
              <a:t>始终等于</a:t>
            </a:r>
            <a:r>
              <a:rPr lang="en-US" altLang="zh-CN" sz="1400" dirty="0" smtClean="0"/>
              <a:t>0</a:t>
            </a:r>
            <a:r>
              <a:rPr lang="zh-CN" altLang="en-US" sz="1400" dirty="0" smtClean="0"/>
              <a:t>，所以</a:t>
            </a:r>
            <a:r>
              <a:rPr lang="en-US" altLang="zh-CN" sz="1400" dirty="0" err="1" smtClean="0"/>
              <a:t>i</a:t>
            </a:r>
            <a:r>
              <a:rPr lang="zh-CN" altLang="en-US" sz="1400" dirty="0" smtClean="0"/>
              <a:t>从</a:t>
            </a:r>
            <a:r>
              <a:rPr lang="en-US" altLang="zh-CN" sz="1400" dirty="0" smtClean="0"/>
              <a:t>1</a:t>
            </a:r>
            <a:r>
              <a:rPr lang="zh-CN" altLang="en-US" sz="1400" dirty="0" smtClean="0"/>
              <a:t>开始</a:t>
            </a:r>
          </a:p>
          <a:p>
            <a:r>
              <a:rPr lang="zh-CN" altLang="en-US" sz="1400" dirty="0" smtClean="0"/>
              <a:t>    </a:t>
            </a:r>
            <a:r>
              <a:rPr lang="en-US" altLang="zh-CN" sz="1400" dirty="0" smtClean="0"/>
              <a:t>for(</a:t>
            </a:r>
            <a:r>
              <a:rPr lang="en-US" altLang="zh-CN" sz="1400" dirty="0" err="1" smtClean="0"/>
              <a:t>i</a:t>
            </a:r>
            <a:r>
              <a:rPr lang="en-US" altLang="zh-CN" sz="1400" dirty="0" smtClean="0"/>
              <a:t> = 1; </a:t>
            </a:r>
            <a:r>
              <a:rPr lang="en-US" altLang="zh-CN" sz="1400" dirty="0" err="1" smtClean="0"/>
              <a:t>i</a:t>
            </a:r>
            <a:r>
              <a:rPr lang="en-US" altLang="zh-CN" sz="1400" dirty="0" smtClean="0"/>
              <a:t> &lt;= n; </a:t>
            </a:r>
            <a:r>
              <a:rPr lang="en-US" altLang="zh-CN" sz="1400" dirty="0" err="1" smtClean="0"/>
              <a:t>i</a:t>
            </a:r>
            <a:r>
              <a:rPr lang="en-US" altLang="zh-CN" sz="1400" dirty="0" smtClean="0"/>
              <a:t>++){</a:t>
            </a:r>
          </a:p>
          <a:p>
            <a:r>
              <a:rPr lang="en-US" altLang="zh-CN" sz="1400" dirty="0" smtClean="0"/>
              <a:t>        //</a:t>
            </a:r>
            <a:r>
              <a:rPr lang="zh-CN" altLang="en-US" sz="1400" dirty="0" smtClean="0"/>
              <a:t>每一次都要将上一状态 的 后继集合 重置</a:t>
            </a:r>
          </a:p>
          <a:p>
            <a:r>
              <a:rPr lang="zh-CN" altLang="en-US" sz="1400" dirty="0" smtClean="0"/>
              <a:t>        </a:t>
            </a:r>
            <a:r>
              <a:rPr lang="en-US" altLang="zh-CN" sz="1400" dirty="0" err="1" smtClean="0"/>
              <a:t>memset</a:t>
            </a:r>
            <a:r>
              <a:rPr lang="en-US" altLang="zh-CN" sz="1400" dirty="0" smtClean="0"/>
              <a:t>(S,0,sizeof(S));</a:t>
            </a:r>
          </a:p>
          <a:p>
            <a:r>
              <a:rPr lang="en-US" altLang="zh-CN" sz="1400" dirty="0" smtClean="0"/>
              <a:t>        for(j = 0; f[j] &lt;= </a:t>
            </a:r>
            <a:r>
              <a:rPr lang="en-US" altLang="zh-CN" sz="1400" dirty="0" err="1" smtClean="0"/>
              <a:t>i</a:t>
            </a:r>
            <a:r>
              <a:rPr lang="en-US" altLang="zh-CN" sz="1400" dirty="0" smtClean="0"/>
              <a:t> &amp;&amp; j &lt;= N; j++)</a:t>
            </a:r>
          </a:p>
          <a:p>
            <a:r>
              <a:rPr lang="en-US" altLang="zh-CN" sz="1400" dirty="0" smtClean="0"/>
              <a:t>            S[SG[</a:t>
            </a:r>
            <a:r>
              <a:rPr lang="en-US" altLang="zh-CN" sz="1400" dirty="0" err="1" smtClean="0"/>
              <a:t>i</a:t>
            </a:r>
            <a:r>
              <a:rPr lang="en-US" altLang="zh-CN" sz="1400" dirty="0" smtClean="0"/>
              <a:t>-f[j]]] = 1;  //</a:t>
            </a:r>
            <a:r>
              <a:rPr lang="zh-CN" altLang="en-US" sz="1400" dirty="0" smtClean="0"/>
              <a:t>将后继状态的</a:t>
            </a:r>
            <a:r>
              <a:rPr lang="en-US" altLang="zh-CN" sz="1400" dirty="0" smtClean="0"/>
              <a:t>SG</a:t>
            </a:r>
            <a:r>
              <a:rPr lang="zh-CN" altLang="en-US" sz="1400" dirty="0" smtClean="0"/>
              <a:t>函数值进行标记</a:t>
            </a:r>
          </a:p>
          <a:p>
            <a:r>
              <a:rPr lang="zh-CN" altLang="en-US" sz="1400" dirty="0" smtClean="0"/>
              <a:t>        </a:t>
            </a:r>
            <a:r>
              <a:rPr lang="en-US" altLang="zh-CN" sz="1400" dirty="0" smtClean="0"/>
              <a:t>for(j = 0;; j++) if(!S[j]){   //</a:t>
            </a:r>
            <a:r>
              <a:rPr lang="zh-CN" altLang="en-US" sz="1400" dirty="0" smtClean="0"/>
              <a:t>查询当前后继状态</a:t>
            </a:r>
            <a:r>
              <a:rPr lang="en-US" altLang="zh-CN" sz="1400" dirty="0" smtClean="0"/>
              <a:t>SG</a:t>
            </a:r>
            <a:r>
              <a:rPr lang="zh-CN" altLang="en-US" sz="1400" dirty="0" smtClean="0"/>
              <a:t>值中最小的非零值</a:t>
            </a:r>
          </a:p>
          <a:p>
            <a:r>
              <a:rPr lang="zh-CN" altLang="en-US" sz="1400" dirty="0" smtClean="0"/>
              <a:t>            </a:t>
            </a:r>
            <a:r>
              <a:rPr lang="en-US" altLang="zh-CN" sz="1400" dirty="0" smtClean="0"/>
              <a:t>SG[</a:t>
            </a:r>
            <a:r>
              <a:rPr lang="en-US" altLang="zh-CN" sz="1400" dirty="0" err="1" smtClean="0"/>
              <a:t>i</a:t>
            </a:r>
            <a:r>
              <a:rPr lang="en-US" altLang="zh-CN" sz="1400" dirty="0" smtClean="0"/>
              <a:t>] = j;</a:t>
            </a:r>
          </a:p>
          <a:p>
            <a:r>
              <a:rPr lang="en-US" altLang="zh-CN" sz="1400" dirty="0" smtClean="0"/>
              <a:t>            break;</a:t>
            </a:r>
          </a:p>
          <a:p>
            <a:r>
              <a:rPr lang="en-US" altLang="zh-CN" sz="1400" dirty="0" smtClean="0"/>
              <a:t>        }</a:t>
            </a:r>
          </a:p>
          <a:p>
            <a:r>
              <a:rPr lang="en-US" altLang="zh-CN" sz="1400" dirty="0" smtClean="0"/>
              <a:t>    }</a:t>
            </a:r>
          </a:p>
          <a:p>
            <a:r>
              <a:rPr lang="en-US" altLang="zh-CN" sz="1400" dirty="0" smtClean="0"/>
              <a:t>}</a:t>
            </a:r>
            <a:endParaRPr lang="en-US" altLang="zh-CN" sz="14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7">
                                            <p:txEl>
                                              <p:pRg st="1" end="1"/>
                                            </p:txEl>
                                          </p:spTgt>
                                        </p:tgtEl>
                                        <p:attrNameLst>
                                          <p:attrName>style.visibility</p:attrName>
                                        </p:attrNameLst>
                                      </p:cBhvr>
                                      <p:to>
                                        <p:strVal val="visible"/>
                                      </p:to>
                                    </p:set>
                                    <p:animEffect transition="in" filter="wipe(down)">
                                      <p:cBhvr>
                                        <p:cTn id="20" dur="500"/>
                                        <p:tgtEl>
                                          <p:spTgt spid="47">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7">
                                            <p:txEl>
                                              <p:pRg st="2" end="2"/>
                                            </p:txEl>
                                          </p:spTgt>
                                        </p:tgtEl>
                                        <p:attrNameLst>
                                          <p:attrName>style.visibility</p:attrName>
                                        </p:attrNameLst>
                                      </p:cBhvr>
                                      <p:to>
                                        <p:strVal val="visible"/>
                                      </p:to>
                                    </p:set>
                                    <p:animEffect transition="in" filter="wipe(down)">
                                      <p:cBhvr>
                                        <p:cTn id="23" dur="500"/>
                                        <p:tgtEl>
                                          <p:spTgt spid="47">
                                            <p:txEl>
                                              <p:pRg st="2" end="2"/>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7">
                                            <p:txEl>
                                              <p:pRg st="3" end="3"/>
                                            </p:txEl>
                                          </p:spTgt>
                                        </p:tgtEl>
                                        <p:attrNameLst>
                                          <p:attrName>style.visibility</p:attrName>
                                        </p:attrNameLst>
                                      </p:cBhvr>
                                      <p:to>
                                        <p:strVal val="visible"/>
                                      </p:to>
                                    </p:set>
                                    <p:animEffect transition="in" filter="wipe(down)">
                                      <p:cBhvr>
                                        <p:cTn id="26" dur="500"/>
                                        <p:tgtEl>
                                          <p:spTgt spid="47">
                                            <p:txEl>
                                              <p:pRg st="3" end="3"/>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7">
                                            <p:txEl>
                                              <p:pRg st="4" end="4"/>
                                            </p:txEl>
                                          </p:spTgt>
                                        </p:tgtEl>
                                        <p:attrNameLst>
                                          <p:attrName>style.visibility</p:attrName>
                                        </p:attrNameLst>
                                      </p:cBhvr>
                                      <p:to>
                                        <p:strVal val="visible"/>
                                      </p:to>
                                    </p:set>
                                    <p:animEffect transition="in" filter="wipe(down)">
                                      <p:cBhvr>
                                        <p:cTn id="29" dur="500"/>
                                        <p:tgtEl>
                                          <p:spTgt spid="47">
                                            <p:txEl>
                                              <p:pRg st="4" end="4"/>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xEl>
                                              <p:pRg st="5" end="5"/>
                                            </p:txEl>
                                          </p:spTgt>
                                        </p:tgtEl>
                                        <p:attrNameLst>
                                          <p:attrName>style.visibility</p:attrName>
                                        </p:attrNameLst>
                                      </p:cBhvr>
                                      <p:to>
                                        <p:strVal val="visible"/>
                                      </p:to>
                                    </p:set>
                                    <p:animEffect transition="in" filter="wipe(down)">
                                      <p:cBhvr>
                                        <p:cTn id="32" dur="500"/>
                                        <p:tgtEl>
                                          <p:spTgt spid="47">
                                            <p:txEl>
                                              <p:pRg st="5" end="5"/>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7">
                                            <p:txEl>
                                              <p:pRg st="6" end="6"/>
                                            </p:txEl>
                                          </p:spTgt>
                                        </p:tgtEl>
                                        <p:attrNameLst>
                                          <p:attrName>style.visibility</p:attrName>
                                        </p:attrNameLst>
                                      </p:cBhvr>
                                      <p:to>
                                        <p:strVal val="visible"/>
                                      </p:to>
                                    </p:set>
                                    <p:animEffect transition="in" filter="wipe(down)">
                                      <p:cBhvr>
                                        <p:cTn id="35" dur="500"/>
                                        <p:tgtEl>
                                          <p:spTgt spid="47">
                                            <p:txEl>
                                              <p:pRg st="6" end="6"/>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7">
                                            <p:txEl>
                                              <p:pRg st="7" end="7"/>
                                            </p:txEl>
                                          </p:spTgt>
                                        </p:tgtEl>
                                        <p:attrNameLst>
                                          <p:attrName>style.visibility</p:attrName>
                                        </p:attrNameLst>
                                      </p:cBhvr>
                                      <p:to>
                                        <p:strVal val="visible"/>
                                      </p:to>
                                    </p:set>
                                    <p:animEffect transition="in" filter="wipe(down)">
                                      <p:cBhvr>
                                        <p:cTn id="38" dur="500"/>
                                        <p:tgtEl>
                                          <p:spTgt spid="47">
                                            <p:txEl>
                                              <p:pRg st="7" end="7"/>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7">
                                            <p:txEl>
                                              <p:pRg st="8" end="8"/>
                                            </p:txEl>
                                          </p:spTgt>
                                        </p:tgtEl>
                                        <p:attrNameLst>
                                          <p:attrName>style.visibility</p:attrName>
                                        </p:attrNameLst>
                                      </p:cBhvr>
                                      <p:to>
                                        <p:strVal val="visible"/>
                                      </p:to>
                                    </p:set>
                                    <p:animEffect transition="in" filter="wipe(down)">
                                      <p:cBhvr>
                                        <p:cTn id="41" dur="500"/>
                                        <p:tgtEl>
                                          <p:spTgt spid="47">
                                            <p:txEl>
                                              <p:pRg st="8" end="8"/>
                                            </p:txEl>
                                          </p:spTgt>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7">
                                            <p:txEl>
                                              <p:pRg st="9" end="9"/>
                                            </p:txEl>
                                          </p:spTgt>
                                        </p:tgtEl>
                                        <p:attrNameLst>
                                          <p:attrName>style.visibility</p:attrName>
                                        </p:attrNameLst>
                                      </p:cBhvr>
                                      <p:to>
                                        <p:strVal val="visible"/>
                                      </p:to>
                                    </p:set>
                                    <p:animEffect transition="in" filter="wipe(down)">
                                      <p:cBhvr>
                                        <p:cTn id="44" dur="500"/>
                                        <p:tgtEl>
                                          <p:spTgt spid="47">
                                            <p:txEl>
                                              <p:pRg st="9" end="9"/>
                                            </p:txEl>
                                          </p:spTgt>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7">
                                            <p:txEl>
                                              <p:pRg st="10" end="10"/>
                                            </p:txEl>
                                          </p:spTgt>
                                        </p:tgtEl>
                                        <p:attrNameLst>
                                          <p:attrName>style.visibility</p:attrName>
                                        </p:attrNameLst>
                                      </p:cBhvr>
                                      <p:to>
                                        <p:strVal val="visible"/>
                                      </p:to>
                                    </p:set>
                                    <p:animEffect transition="in" filter="wipe(down)">
                                      <p:cBhvr>
                                        <p:cTn id="47" dur="500"/>
                                        <p:tgtEl>
                                          <p:spTgt spid="47">
                                            <p:txEl>
                                              <p:pRg st="10" end="10"/>
                                            </p:txEl>
                                          </p:spTgt>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7">
                                            <p:txEl>
                                              <p:pRg st="11" end="11"/>
                                            </p:txEl>
                                          </p:spTgt>
                                        </p:tgtEl>
                                        <p:attrNameLst>
                                          <p:attrName>style.visibility</p:attrName>
                                        </p:attrNameLst>
                                      </p:cBhvr>
                                      <p:to>
                                        <p:strVal val="visible"/>
                                      </p:to>
                                    </p:set>
                                    <p:animEffect transition="in" filter="wipe(down)">
                                      <p:cBhvr>
                                        <p:cTn id="50" dur="500"/>
                                        <p:tgtEl>
                                          <p:spTgt spid="47">
                                            <p:txEl>
                                              <p:pRg st="11" end="11"/>
                                            </p:txEl>
                                          </p:spTgt>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7">
                                            <p:txEl>
                                              <p:pRg st="12" end="12"/>
                                            </p:txEl>
                                          </p:spTgt>
                                        </p:tgtEl>
                                        <p:attrNameLst>
                                          <p:attrName>style.visibility</p:attrName>
                                        </p:attrNameLst>
                                      </p:cBhvr>
                                      <p:to>
                                        <p:strVal val="visible"/>
                                      </p:to>
                                    </p:set>
                                    <p:animEffect transition="in" filter="wipe(down)">
                                      <p:cBhvr>
                                        <p:cTn id="53" dur="500"/>
                                        <p:tgtEl>
                                          <p:spTgt spid="47">
                                            <p:txEl>
                                              <p:pRg st="12" end="12"/>
                                            </p:tx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7">
                                            <p:txEl>
                                              <p:pRg st="13" end="13"/>
                                            </p:txEl>
                                          </p:spTgt>
                                        </p:tgtEl>
                                        <p:attrNameLst>
                                          <p:attrName>style.visibility</p:attrName>
                                        </p:attrNameLst>
                                      </p:cBhvr>
                                      <p:to>
                                        <p:strVal val="visible"/>
                                      </p:to>
                                    </p:set>
                                    <p:animEffect transition="in" filter="wipe(down)">
                                      <p:cBhvr>
                                        <p:cTn id="56" dur="500"/>
                                        <p:tgtEl>
                                          <p:spTgt spid="47">
                                            <p:txEl>
                                              <p:pRg st="13" end="13"/>
                                            </p:txEl>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7">
                                            <p:txEl>
                                              <p:pRg st="14" end="14"/>
                                            </p:txEl>
                                          </p:spTgt>
                                        </p:tgtEl>
                                        <p:attrNameLst>
                                          <p:attrName>style.visibility</p:attrName>
                                        </p:attrNameLst>
                                      </p:cBhvr>
                                      <p:to>
                                        <p:strVal val="visible"/>
                                      </p:to>
                                    </p:set>
                                    <p:animEffect transition="in" filter="wipe(down)">
                                      <p:cBhvr>
                                        <p:cTn id="59" dur="500"/>
                                        <p:tgtEl>
                                          <p:spTgt spid="47">
                                            <p:txEl>
                                              <p:pRg st="14" end="14"/>
                                            </p:txEl>
                                          </p:spTgt>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7">
                                            <p:txEl>
                                              <p:pRg st="15" end="15"/>
                                            </p:txEl>
                                          </p:spTgt>
                                        </p:tgtEl>
                                        <p:attrNameLst>
                                          <p:attrName>style.visibility</p:attrName>
                                        </p:attrNameLst>
                                      </p:cBhvr>
                                      <p:to>
                                        <p:strVal val="visible"/>
                                      </p:to>
                                    </p:set>
                                    <p:animEffect transition="in" filter="wipe(down)">
                                      <p:cBhvr>
                                        <p:cTn id="62" dur="500"/>
                                        <p:tgtEl>
                                          <p:spTgt spid="47">
                                            <p:txEl>
                                              <p:pRg st="15" end="15"/>
                                            </p:txEl>
                                          </p:spTgt>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7">
                                            <p:txEl>
                                              <p:pRg st="16" end="16"/>
                                            </p:txEl>
                                          </p:spTgt>
                                        </p:tgtEl>
                                        <p:attrNameLst>
                                          <p:attrName>style.visibility</p:attrName>
                                        </p:attrNameLst>
                                      </p:cBhvr>
                                      <p:to>
                                        <p:strVal val="visible"/>
                                      </p:to>
                                    </p:set>
                                    <p:animEffect transition="in" filter="wipe(down)">
                                      <p:cBhvr>
                                        <p:cTn id="65" dur="500"/>
                                        <p:tgtEl>
                                          <p:spTgt spid="47">
                                            <p:txEl>
                                              <p:pRg st="16" end="16"/>
                                            </p:txEl>
                                          </p:spTgt>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7">
                                            <p:txEl>
                                              <p:pRg st="17" end="17"/>
                                            </p:txEl>
                                          </p:spTgt>
                                        </p:tgtEl>
                                        <p:attrNameLst>
                                          <p:attrName>style.visibility</p:attrName>
                                        </p:attrNameLst>
                                      </p:cBhvr>
                                      <p:to>
                                        <p:strVal val="visible"/>
                                      </p:to>
                                    </p:set>
                                    <p:animEffect transition="in" filter="wipe(down)">
                                      <p:cBhvr>
                                        <p:cTn id="68" dur="500"/>
                                        <p:tgtEl>
                                          <p:spTgt spid="47">
                                            <p:txEl>
                                              <p:pRg st="17" end="17"/>
                                            </p:txEl>
                                          </p:spTgt>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7">
                                            <p:txEl>
                                              <p:pRg st="18" end="18"/>
                                            </p:txEl>
                                          </p:spTgt>
                                        </p:tgtEl>
                                        <p:attrNameLst>
                                          <p:attrName>style.visibility</p:attrName>
                                        </p:attrNameLst>
                                      </p:cBhvr>
                                      <p:to>
                                        <p:strVal val="visible"/>
                                      </p:to>
                                    </p:set>
                                    <p:animEffect transition="in" filter="wipe(down)">
                                      <p:cBhvr>
                                        <p:cTn id="71" dur="500"/>
                                        <p:tgtEl>
                                          <p:spTgt spid="47">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4176464"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HDU1848 Fibonacci again and again</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611560" y="915566"/>
            <a:ext cx="7632848" cy="3600400"/>
          </a:xfrm>
          <a:prstGeom prst="rect">
            <a:avLst/>
          </a:prstGeom>
        </p:spPr>
        <p:txBody>
          <a:bodyPr vert="horz" lIns="91440" tIns="45720" rIns="91440" bIns="45720" rtlCol="0">
            <a:noAutofit/>
          </a:bodyPr>
          <a:lstStyle/>
          <a:p>
            <a:endParaRPr lang="en-US" altLang="zh-CN" sz="1400" dirty="0"/>
          </a:p>
        </p:txBody>
      </p:sp>
      <p:sp>
        <p:nvSpPr>
          <p:cNvPr id="5" name="Rectangle 3"/>
          <p:cNvSpPr txBox="1">
            <a:spLocks noChangeArrowheads="1"/>
          </p:cNvSpPr>
          <p:nvPr/>
        </p:nvSpPr>
        <p:spPr>
          <a:xfrm>
            <a:off x="763960" y="1067966"/>
            <a:ext cx="7632848" cy="3600400"/>
          </a:xfrm>
          <a:prstGeom prst="rect">
            <a:avLst/>
          </a:prstGeom>
        </p:spPr>
        <p:txBody>
          <a:bodyPr vert="horz" lIns="91440" tIns="45720" rIns="91440" bIns="45720" rtlCol="0">
            <a:noAutofit/>
          </a:bodyPr>
          <a:lstStyle/>
          <a:p>
            <a:r>
              <a:rPr lang="en-US" altLang="zh-CN" dirty="0" smtClean="0"/>
              <a:t>1</a:t>
            </a:r>
            <a:r>
              <a:rPr lang="zh-CN" altLang="en-US" dirty="0" smtClean="0"/>
              <a:t>、  这是一个二人游戏</a:t>
            </a:r>
            <a:r>
              <a:rPr lang="en-US" altLang="zh-CN" dirty="0" smtClean="0"/>
              <a:t>;</a:t>
            </a:r>
            <a:r>
              <a:rPr lang="zh-CN" altLang="en-US" dirty="0" smtClean="0"/>
              <a:t/>
            </a:r>
            <a:br>
              <a:rPr lang="zh-CN" altLang="en-US" dirty="0" smtClean="0"/>
            </a:br>
            <a:r>
              <a:rPr lang="en-US" altLang="zh-CN" dirty="0" smtClean="0"/>
              <a:t>2</a:t>
            </a:r>
            <a:r>
              <a:rPr lang="zh-CN" altLang="en-US" dirty="0" smtClean="0"/>
              <a:t>、  一共有</a:t>
            </a:r>
            <a:r>
              <a:rPr lang="en-US" altLang="zh-CN" dirty="0" smtClean="0"/>
              <a:t>3</a:t>
            </a:r>
            <a:r>
              <a:rPr lang="zh-CN" altLang="en-US" dirty="0" smtClean="0"/>
              <a:t>堆石子，数量分别是</a:t>
            </a:r>
            <a:r>
              <a:rPr lang="en-US" altLang="zh-CN" dirty="0" smtClean="0"/>
              <a:t>m, n, p</a:t>
            </a:r>
            <a:r>
              <a:rPr lang="zh-CN" altLang="en-US" dirty="0" smtClean="0"/>
              <a:t>个；</a:t>
            </a:r>
            <a:br>
              <a:rPr lang="zh-CN" altLang="en-US" dirty="0" smtClean="0"/>
            </a:br>
            <a:r>
              <a:rPr lang="en-US" altLang="zh-CN" dirty="0" smtClean="0"/>
              <a:t>3</a:t>
            </a:r>
            <a:r>
              <a:rPr lang="zh-CN" altLang="en-US" dirty="0" smtClean="0"/>
              <a:t>、  两人轮流走</a:t>
            </a:r>
            <a:r>
              <a:rPr lang="en-US" altLang="zh-CN" dirty="0" smtClean="0"/>
              <a:t>;</a:t>
            </a:r>
            <a:r>
              <a:rPr lang="zh-CN" altLang="en-US" dirty="0" smtClean="0"/>
              <a:t/>
            </a:r>
            <a:br>
              <a:rPr lang="zh-CN" altLang="en-US" dirty="0" smtClean="0"/>
            </a:br>
            <a:r>
              <a:rPr lang="en-US" altLang="zh-CN" dirty="0" smtClean="0"/>
              <a:t>4</a:t>
            </a:r>
            <a:r>
              <a:rPr lang="zh-CN" altLang="en-US" dirty="0" smtClean="0"/>
              <a:t>、  每走一步可以选择任意一堆石子，然后取走</a:t>
            </a:r>
            <a:r>
              <a:rPr lang="en-US" altLang="zh-CN" dirty="0" smtClean="0"/>
              <a:t>f</a:t>
            </a:r>
            <a:r>
              <a:rPr lang="zh-CN" altLang="en-US" dirty="0" smtClean="0"/>
              <a:t>个；</a:t>
            </a:r>
            <a:br>
              <a:rPr lang="zh-CN" altLang="en-US" dirty="0" smtClean="0"/>
            </a:br>
            <a:r>
              <a:rPr lang="en-US" altLang="zh-CN" dirty="0" smtClean="0"/>
              <a:t>5</a:t>
            </a:r>
            <a:r>
              <a:rPr lang="zh-CN" altLang="en-US" dirty="0" smtClean="0"/>
              <a:t>、  </a:t>
            </a:r>
            <a:r>
              <a:rPr lang="en-US" altLang="zh-CN" dirty="0" smtClean="0"/>
              <a:t>f</a:t>
            </a:r>
            <a:r>
              <a:rPr lang="zh-CN" altLang="en-US" dirty="0" smtClean="0"/>
              <a:t>只能是菲波那契数列中的元素（即每次只能取</a:t>
            </a:r>
            <a:r>
              <a:rPr lang="en-US" altLang="zh-CN" dirty="0" smtClean="0"/>
              <a:t>1</a:t>
            </a:r>
            <a:r>
              <a:rPr lang="zh-CN" altLang="en-US" dirty="0" smtClean="0"/>
              <a:t>，</a:t>
            </a:r>
            <a:r>
              <a:rPr lang="en-US" altLang="zh-CN" dirty="0" smtClean="0"/>
              <a:t>2</a:t>
            </a:r>
            <a:r>
              <a:rPr lang="zh-CN" altLang="en-US" dirty="0" smtClean="0"/>
              <a:t>，</a:t>
            </a:r>
            <a:r>
              <a:rPr lang="en-US" altLang="zh-CN" dirty="0" smtClean="0"/>
              <a:t>3</a:t>
            </a:r>
            <a:r>
              <a:rPr lang="zh-CN" altLang="en-US" dirty="0" smtClean="0"/>
              <a:t>，</a:t>
            </a:r>
            <a:r>
              <a:rPr lang="en-US" altLang="zh-CN" dirty="0" smtClean="0"/>
              <a:t>5</a:t>
            </a:r>
            <a:r>
              <a:rPr lang="zh-CN" altLang="en-US" dirty="0" smtClean="0"/>
              <a:t>，</a:t>
            </a:r>
            <a:r>
              <a:rPr lang="en-US" altLang="zh-CN" dirty="0" smtClean="0"/>
              <a:t>8…</a:t>
            </a:r>
            <a:r>
              <a:rPr lang="zh-CN" altLang="en-US" dirty="0" smtClean="0"/>
              <a:t>等数量）；</a:t>
            </a:r>
            <a:br>
              <a:rPr lang="zh-CN" altLang="en-US" dirty="0" smtClean="0"/>
            </a:br>
            <a:r>
              <a:rPr lang="en-US" altLang="zh-CN" dirty="0" smtClean="0"/>
              <a:t>6</a:t>
            </a:r>
            <a:r>
              <a:rPr lang="zh-CN" altLang="en-US" dirty="0" smtClean="0"/>
              <a:t>、  最先取光所有石子的人为胜者；</a:t>
            </a:r>
            <a:endParaRPr lang="en-US" altLang="zh-CN" dirty="0" smtClean="0"/>
          </a:p>
          <a:p>
            <a:endParaRPr lang="en-US" altLang="zh-CN" dirty="0" smtClean="0"/>
          </a:p>
          <a:p>
            <a:r>
              <a:rPr lang="zh-CN" altLang="en-US" dirty="0" smtClean="0"/>
              <a:t>假设双方都使用最优策略，请判断先手的人会赢还是后手的人会赢。</a:t>
            </a:r>
            <a:endParaRPr lang="en-US" altLang="zh-CN" dirty="0" smtClean="0"/>
          </a:p>
          <a:p>
            <a:endParaRPr lang="en-US" altLang="zh-CN" dirty="0" smtClean="0"/>
          </a:p>
          <a:p>
            <a:r>
              <a:rPr lang="en-US" altLang="zh-CN" dirty="0" smtClean="0"/>
              <a:t>1&lt;=</a:t>
            </a:r>
            <a:r>
              <a:rPr lang="en-US" altLang="zh-CN" dirty="0" err="1" smtClean="0"/>
              <a:t>m,n,p</a:t>
            </a:r>
            <a:r>
              <a:rPr lang="en-US" altLang="zh-CN" dirty="0" smtClean="0"/>
              <a:t>&lt;=1000</a:t>
            </a:r>
            <a:endParaRPr lang="en-US" altLang="zh-CN"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wipe(down)">
                                      <p:cBhvr>
                                        <p:cTn id="20" dur="500"/>
                                        <p:tgtEl>
                                          <p:spTgt spid="5">
                                            <p:txEl>
                                              <p:pRg st="2" end="2"/>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down)">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5"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4176464"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威佐夫博弈</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611560" y="915566"/>
            <a:ext cx="7632848" cy="3600400"/>
          </a:xfrm>
          <a:prstGeom prst="rect">
            <a:avLst/>
          </a:prstGeom>
        </p:spPr>
        <p:txBody>
          <a:bodyPr vert="horz" lIns="91440" tIns="45720" rIns="91440" bIns="45720" rtlCol="0">
            <a:noAutofit/>
          </a:bodyPr>
          <a:lstStyle/>
          <a:p>
            <a:endParaRPr lang="en-US" altLang="zh-CN" sz="1400" dirty="0"/>
          </a:p>
        </p:txBody>
      </p:sp>
      <p:sp>
        <p:nvSpPr>
          <p:cNvPr id="5" name="Rectangle 3"/>
          <p:cNvSpPr txBox="1">
            <a:spLocks noChangeArrowheads="1"/>
          </p:cNvSpPr>
          <p:nvPr/>
        </p:nvSpPr>
        <p:spPr>
          <a:xfrm>
            <a:off x="763960" y="1067966"/>
            <a:ext cx="7632848" cy="3600400"/>
          </a:xfrm>
          <a:prstGeom prst="rect">
            <a:avLst/>
          </a:prstGeom>
        </p:spPr>
        <p:txBody>
          <a:bodyPr vert="horz" lIns="91440" tIns="45720" rIns="91440" bIns="45720" rtlCol="0">
            <a:noAutofit/>
          </a:bodyPr>
          <a:lstStyle/>
          <a:p>
            <a:r>
              <a:rPr lang="zh-CN" altLang="en-US" b="1" dirty="0" smtClean="0"/>
              <a:t>有两堆各若干个物品，两个人轮流从某一堆或同</a:t>
            </a:r>
            <a:br>
              <a:rPr lang="zh-CN" altLang="en-US" b="1" dirty="0" smtClean="0"/>
            </a:br>
            <a:r>
              <a:rPr lang="zh-CN" altLang="en-US" b="1" dirty="0" smtClean="0"/>
              <a:t>时从两堆中取同样多的物品，规定每次至少取一个，多者不限，最后取光者得胜。</a:t>
            </a:r>
            <a:endParaRPr lang="en-US" altLang="zh-CN" b="1" dirty="0" smtClean="0"/>
          </a:p>
          <a:p>
            <a:endParaRPr lang="en-US" altLang="zh-CN" b="1" dirty="0" smtClean="0"/>
          </a:p>
          <a:p>
            <a:r>
              <a:rPr lang="zh-CN" altLang="en-US" dirty="0" smtClean="0"/>
              <a:t>我们用（</a:t>
            </a:r>
            <a:r>
              <a:rPr lang="en-US" altLang="zh-CN" dirty="0" err="1" smtClean="0"/>
              <a:t>ak</a:t>
            </a:r>
            <a:r>
              <a:rPr lang="zh-CN" altLang="en-US" dirty="0" smtClean="0"/>
              <a:t>，</a:t>
            </a:r>
            <a:r>
              <a:rPr lang="en-US" altLang="zh-CN" dirty="0" err="1" smtClean="0"/>
              <a:t>bk</a:t>
            </a:r>
            <a:r>
              <a:rPr lang="zh-CN" altLang="en-US" dirty="0" smtClean="0"/>
              <a:t>）（</a:t>
            </a:r>
            <a:r>
              <a:rPr lang="en-US" altLang="zh-CN" dirty="0" err="1" smtClean="0"/>
              <a:t>ak</a:t>
            </a:r>
            <a:r>
              <a:rPr lang="en-US" altLang="zh-CN" dirty="0" smtClean="0"/>
              <a:t> ≤ </a:t>
            </a:r>
            <a:r>
              <a:rPr lang="en-US" altLang="zh-CN" dirty="0" err="1" smtClean="0"/>
              <a:t>bk</a:t>
            </a:r>
            <a:r>
              <a:rPr lang="en-US" altLang="zh-CN" dirty="0" smtClean="0"/>
              <a:t> ,k=0</a:t>
            </a:r>
            <a:r>
              <a:rPr lang="zh-CN" altLang="en-US" dirty="0" smtClean="0"/>
              <a:t>，</a:t>
            </a:r>
            <a:r>
              <a:rPr lang="en-US" altLang="zh-CN" dirty="0" smtClean="0"/>
              <a:t>1</a:t>
            </a:r>
            <a:r>
              <a:rPr lang="zh-CN" altLang="en-US" dirty="0" smtClean="0"/>
              <a:t>，</a:t>
            </a:r>
            <a:r>
              <a:rPr lang="en-US" altLang="zh-CN" dirty="0" smtClean="0"/>
              <a:t>2</a:t>
            </a:r>
            <a:r>
              <a:rPr lang="zh-CN" altLang="en-US" dirty="0" smtClean="0"/>
              <a:t>，</a:t>
            </a:r>
            <a:r>
              <a:rPr lang="en-US" altLang="zh-CN" dirty="0" smtClean="0"/>
              <a:t>…,n)</a:t>
            </a:r>
            <a:r>
              <a:rPr lang="zh-CN" altLang="en-US" dirty="0" smtClean="0"/>
              <a:t>表示两堆物品的数量，并称其为局势，如果甲面对（</a:t>
            </a:r>
            <a:r>
              <a:rPr lang="en-US" altLang="zh-CN" dirty="0" smtClean="0"/>
              <a:t>0</a:t>
            </a:r>
            <a:r>
              <a:rPr lang="zh-CN" altLang="en-US" dirty="0" smtClean="0"/>
              <a:t>，</a:t>
            </a:r>
            <a:r>
              <a:rPr lang="en-US" altLang="zh-CN" dirty="0" smtClean="0"/>
              <a:t>0</a:t>
            </a:r>
            <a:r>
              <a:rPr lang="zh-CN" altLang="en-US" dirty="0" smtClean="0"/>
              <a:t>），那么甲已经输了，这种局势我们称为奇异局势。</a:t>
            </a:r>
            <a:endParaRPr lang="en-US" altLang="zh-CN" dirty="0" smtClean="0"/>
          </a:p>
          <a:p>
            <a:endParaRPr lang="en-US" altLang="zh-CN" dirty="0" smtClean="0"/>
          </a:p>
          <a:p>
            <a:r>
              <a:rPr lang="zh-CN" altLang="en-US" dirty="0" smtClean="0"/>
              <a:t>如果甲面对（</a:t>
            </a:r>
            <a:r>
              <a:rPr lang="en-US" altLang="zh-CN" dirty="0" smtClean="0"/>
              <a:t>0</a:t>
            </a:r>
            <a:r>
              <a:rPr lang="zh-CN" altLang="en-US" dirty="0" smtClean="0"/>
              <a:t>，</a:t>
            </a:r>
            <a:r>
              <a:rPr lang="en-US" altLang="zh-CN" dirty="0" smtClean="0"/>
              <a:t>0</a:t>
            </a:r>
            <a:r>
              <a:rPr lang="zh-CN" altLang="en-US" dirty="0" smtClean="0"/>
              <a:t>），那么甲已经输了，这种局势我们</a:t>
            </a:r>
            <a:br>
              <a:rPr lang="zh-CN" altLang="en-US" dirty="0" smtClean="0"/>
            </a:br>
            <a:r>
              <a:rPr lang="zh-CN" altLang="en-US" dirty="0" smtClean="0"/>
              <a:t>称为奇异局势。</a:t>
            </a:r>
            <a:endParaRPr lang="en-US" altLang="zh-CN" b="1" dirty="0" smtClean="0"/>
          </a:p>
          <a:p>
            <a:endParaRPr lang="en-US" altLang="zh-CN" b="1"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4176464"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威佐夫博弈</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611560" y="915566"/>
            <a:ext cx="7632848" cy="3600400"/>
          </a:xfrm>
          <a:prstGeom prst="rect">
            <a:avLst/>
          </a:prstGeom>
        </p:spPr>
        <p:txBody>
          <a:bodyPr vert="horz" lIns="91440" tIns="45720" rIns="91440" bIns="45720" rtlCol="0">
            <a:noAutofit/>
          </a:bodyPr>
          <a:lstStyle/>
          <a:p>
            <a:endParaRPr lang="en-US" altLang="zh-CN" sz="1400" dirty="0"/>
          </a:p>
        </p:txBody>
      </p:sp>
      <p:sp>
        <p:nvSpPr>
          <p:cNvPr id="5" name="Rectangle 3"/>
          <p:cNvSpPr txBox="1">
            <a:spLocks noChangeArrowheads="1"/>
          </p:cNvSpPr>
          <p:nvPr/>
        </p:nvSpPr>
        <p:spPr>
          <a:xfrm>
            <a:off x="763960" y="1067966"/>
            <a:ext cx="7632848" cy="3600400"/>
          </a:xfrm>
          <a:prstGeom prst="rect">
            <a:avLst/>
          </a:prstGeom>
        </p:spPr>
        <p:txBody>
          <a:bodyPr vert="horz" lIns="91440" tIns="45720" rIns="91440" bIns="45720" rtlCol="0">
            <a:noAutofit/>
          </a:bodyPr>
          <a:lstStyle/>
          <a:p>
            <a:r>
              <a:rPr lang="zh-CN" altLang="en-US" dirty="0" smtClean="0"/>
              <a:t>奇异局势有如下三条性质：</a:t>
            </a:r>
            <a:endParaRPr lang="en-US" altLang="zh-CN" dirty="0" smtClean="0"/>
          </a:p>
          <a:p>
            <a:endParaRPr lang="zh-CN" altLang="en-US" dirty="0" smtClean="0"/>
          </a:p>
          <a:p>
            <a:r>
              <a:rPr lang="zh-CN" altLang="en-US" dirty="0" smtClean="0"/>
              <a:t>    </a:t>
            </a:r>
            <a:r>
              <a:rPr lang="en-US" altLang="zh-CN" dirty="0" smtClean="0"/>
              <a:t>1</a:t>
            </a:r>
            <a:r>
              <a:rPr lang="zh-CN" altLang="en-US" dirty="0" smtClean="0"/>
              <a:t>。任何自然数都包含在一个且仅有一个奇异局势中。</a:t>
            </a:r>
            <a:br>
              <a:rPr lang="zh-CN" altLang="en-US" dirty="0" smtClean="0"/>
            </a:br>
            <a:r>
              <a:rPr lang="zh-CN" altLang="en-US" dirty="0" smtClean="0"/>
              <a:t>    </a:t>
            </a:r>
            <a:r>
              <a:rPr lang="en-US" altLang="zh-CN" dirty="0" smtClean="0"/>
              <a:t>2</a:t>
            </a:r>
            <a:r>
              <a:rPr lang="zh-CN" altLang="en-US" dirty="0" smtClean="0"/>
              <a:t>。任意操作都可将奇异局势变为非奇异局势。</a:t>
            </a:r>
            <a:br>
              <a:rPr lang="zh-CN" altLang="en-US" dirty="0" smtClean="0"/>
            </a:br>
            <a:r>
              <a:rPr lang="zh-CN" altLang="en-US" dirty="0" smtClean="0"/>
              <a:t>    </a:t>
            </a:r>
            <a:r>
              <a:rPr lang="en-US" altLang="zh-CN" dirty="0" smtClean="0"/>
              <a:t>3</a:t>
            </a:r>
            <a:r>
              <a:rPr lang="zh-CN" altLang="en-US" dirty="0" smtClean="0"/>
              <a:t>。采用适当的方法，可以将非奇异局势变为奇异局势。</a:t>
            </a:r>
            <a:endParaRPr lang="en-US" altLang="zh-CN" dirty="0" smtClean="0"/>
          </a:p>
          <a:p>
            <a:endParaRPr lang="en-US" altLang="zh-CN" dirty="0" smtClean="0"/>
          </a:p>
          <a:p>
            <a:r>
              <a:rPr lang="zh-CN" altLang="en-US" dirty="0" smtClean="0"/>
              <a:t>两个人如果都采用正确操作，那么面对非奇异局势，先拿者必胜；反之，则后拿者取胜。</a:t>
            </a:r>
            <a:endParaRPr lang="en-US" altLang="zh-CN" dirty="0" smtClean="0"/>
          </a:p>
          <a:p>
            <a:endParaRPr lang="en-US" altLang="zh-CN" dirty="0" smtClean="0"/>
          </a:p>
          <a:p>
            <a:r>
              <a:rPr lang="zh-CN" altLang="en-US" dirty="0" smtClean="0"/>
              <a:t>那么任给一个局势（</a:t>
            </a:r>
            <a:r>
              <a:rPr lang="en-US" altLang="zh-CN" dirty="0" smtClean="0"/>
              <a:t>a</a:t>
            </a:r>
            <a:r>
              <a:rPr lang="zh-CN" altLang="en-US" dirty="0" smtClean="0"/>
              <a:t>，</a:t>
            </a:r>
            <a:r>
              <a:rPr lang="en-US" altLang="zh-CN" dirty="0" smtClean="0"/>
              <a:t>b</a:t>
            </a:r>
            <a:r>
              <a:rPr lang="zh-CN" altLang="en-US" dirty="0" smtClean="0"/>
              <a:t>），怎样判断它是不是奇异局势呢？我们有如下公式：</a:t>
            </a:r>
          </a:p>
          <a:p>
            <a:r>
              <a:rPr lang="zh-CN" altLang="en-US" dirty="0" smtClean="0"/>
              <a:t>    </a:t>
            </a:r>
            <a:r>
              <a:rPr lang="en-US" altLang="zh-CN" dirty="0" err="1" smtClean="0"/>
              <a:t>ak</a:t>
            </a:r>
            <a:r>
              <a:rPr lang="en-US" altLang="zh-CN" dirty="0" smtClean="0"/>
              <a:t> =[k*(1+√5)/2]</a:t>
            </a:r>
            <a:r>
              <a:rPr lang="zh-CN" altLang="en-US" dirty="0" smtClean="0"/>
              <a:t>，</a:t>
            </a:r>
            <a:r>
              <a:rPr lang="en-US" altLang="zh-CN" dirty="0" err="1" smtClean="0"/>
              <a:t>bk</a:t>
            </a:r>
            <a:r>
              <a:rPr lang="en-US" altLang="zh-CN" dirty="0" smtClean="0"/>
              <a:t>= </a:t>
            </a:r>
            <a:r>
              <a:rPr lang="en-US" altLang="zh-CN" dirty="0" err="1" smtClean="0"/>
              <a:t>ak</a:t>
            </a:r>
            <a:r>
              <a:rPr lang="en-US" altLang="zh-CN" dirty="0" smtClean="0"/>
              <a:t> + k  </a:t>
            </a:r>
            <a:r>
              <a:rPr lang="zh-CN" altLang="en-US" dirty="0" smtClean="0"/>
              <a:t>（</a:t>
            </a:r>
            <a:r>
              <a:rPr lang="en-US" altLang="zh-CN" dirty="0" smtClean="0"/>
              <a:t>k=0</a:t>
            </a:r>
            <a:r>
              <a:rPr lang="zh-CN" altLang="en-US" dirty="0" smtClean="0"/>
              <a:t>，</a:t>
            </a:r>
            <a:r>
              <a:rPr lang="en-US" altLang="zh-CN" dirty="0" smtClean="0"/>
              <a:t>1</a:t>
            </a:r>
            <a:r>
              <a:rPr lang="zh-CN" altLang="en-US" dirty="0" smtClean="0"/>
              <a:t>，</a:t>
            </a:r>
            <a:r>
              <a:rPr lang="en-US" altLang="zh-CN" dirty="0" smtClean="0"/>
              <a:t>2</a:t>
            </a:r>
            <a:r>
              <a:rPr lang="zh-CN" altLang="en-US" dirty="0" smtClean="0"/>
              <a:t>，</a:t>
            </a:r>
            <a:r>
              <a:rPr lang="en-US" altLang="zh-CN" dirty="0" smtClean="0"/>
              <a:t>…,n </a:t>
            </a:r>
            <a:r>
              <a:rPr lang="zh-CN" altLang="en-US" dirty="0" smtClean="0"/>
              <a:t>方括号表示取整函数</a:t>
            </a:r>
            <a:r>
              <a:rPr lang="en-US" altLang="zh-CN" dirty="0" smtClean="0"/>
              <a:t>)</a:t>
            </a:r>
            <a:endParaRPr lang="zh-CN" altLang="en-US" dirty="0" smtClean="0"/>
          </a:p>
          <a:p>
            <a:endParaRPr lang="zh-CN" altLang="en-US"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20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2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2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20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2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4176464"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Anti-</a:t>
            </a:r>
            <a:r>
              <a:rPr lang="en-US" altLang="zh-CN" sz="1600" b="1" dirty="0" err="1" smtClean="0">
                <a:solidFill>
                  <a:schemeClr val="tx1">
                    <a:lumMod val="65000"/>
                    <a:lumOff val="35000"/>
                  </a:schemeClr>
                </a:solidFill>
                <a:latin typeface="微软雅黑" pitchFamily="34" charset="-122"/>
                <a:ea typeface="微软雅黑" pitchFamily="34" charset="-122"/>
              </a:rPr>
              <a:t>Nim</a:t>
            </a:r>
            <a:r>
              <a:rPr lang="en-US" altLang="zh-CN" sz="1600" b="1" dirty="0" smtClean="0">
                <a:solidFill>
                  <a:schemeClr val="tx1">
                    <a:lumMod val="65000"/>
                    <a:lumOff val="35000"/>
                  </a:schemeClr>
                </a:solidFill>
                <a:latin typeface="微软雅黑" pitchFamily="34" charset="-122"/>
                <a:ea typeface="微软雅黑" pitchFamily="34" charset="-122"/>
              </a:rPr>
              <a:t> (HDU1907 John)</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611560" y="915566"/>
            <a:ext cx="7632848" cy="3600400"/>
          </a:xfrm>
          <a:prstGeom prst="rect">
            <a:avLst/>
          </a:prstGeom>
        </p:spPr>
        <p:txBody>
          <a:bodyPr vert="horz" lIns="91440" tIns="45720" rIns="91440" bIns="45720" rtlCol="0">
            <a:noAutofit/>
          </a:bodyPr>
          <a:lstStyle/>
          <a:p>
            <a:endParaRPr lang="en-US" altLang="zh-CN" sz="1400" dirty="0"/>
          </a:p>
        </p:txBody>
      </p:sp>
      <p:sp>
        <p:nvSpPr>
          <p:cNvPr id="5" name="Rectangle 3"/>
          <p:cNvSpPr txBox="1">
            <a:spLocks noChangeArrowheads="1"/>
          </p:cNvSpPr>
          <p:nvPr/>
        </p:nvSpPr>
        <p:spPr>
          <a:xfrm>
            <a:off x="763960" y="1067966"/>
            <a:ext cx="7632848" cy="3600400"/>
          </a:xfrm>
          <a:prstGeom prst="rect">
            <a:avLst/>
          </a:prstGeom>
        </p:spPr>
        <p:txBody>
          <a:bodyPr vert="horz" lIns="91440" tIns="45720" rIns="91440" bIns="45720" rtlCol="0">
            <a:noAutofit/>
          </a:bodyPr>
          <a:lstStyle/>
          <a:p>
            <a:r>
              <a:rPr lang="zh-CN" altLang="en-US" dirty="0" smtClean="0"/>
              <a:t>先手胜当且仅当</a:t>
            </a:r>
          </a:p>
          <a:p>
            <a:r>
              <a:rPr lang="zh-CN" altLang="en-US" dirty="0" smtClean="0"/>
              <a:t>（</a:t>
            </a:r>
            <a:r>
              <a:rPr lang="en-US" altLang="zh-CN" dirty="0" smtClean="0"/>
              <a:t>1</a:t>
            </a:r>
            <a:r>
              <a:rPr lang="zh-CN" altLang="en-US" dirty="0" smtClean="0"/>
              <a:t>）所有堆石子数都为</a:t>
            </a:r>
            <a:r>
              <a:rPr lang="en-US" altLang="zh-CN" dirty="0" smtClean="0"/>
              <a:t>1</a:t>
            </a:r>
            <a:r>
              <a:rPr lang="zh-CN" altLang="en-US" dirty="0" smtClean="0"/>
              <a:t>且游戏的</a:t>
            </a:r>
            <a:r>
              <a:rPr lang="en-US" altLang="zh-CN" dirty="0" smtClean="0"/>
              <a:t>SG</a:t>
            </a:r>
            <a:r>
              <a:rPr lang="zh-CN" altLang="en-US" dirty="0" smtClean="0"/>
              <a:t>值为</a:t>
            </a:r>
            <a:r>
              <a:rPr lang="en-US" altLang="zh-CN" dirty="0" smtClean="0"/>
              <a:t>0 </a:t>
            </a:r>
          </a:p>
          <a:p>
            <a:r>
              <a:rPr lang="zh-CN" altLang="en-US" dirty="0" smtClean="0"/>
              <a:t>（</a:t>
            </a:r>
            <a:r>
              <a:rPr lang="en-US" altLang="zh-CN" dirty="0" smtClean="0"/>
              <a:t>2</a:t>
            </a:r>
            <a:r>
              <a:rPr lang="zh-CN" altLang="en-US" dirty="0" smtClean="0"/>
              <a:t>）存在某堆石子数大于</a:t>
            </a:r>
            <a:r>
              <a:rPr lang="en-US" altLang="zh-CN" dirty="0" smtClean="0"/>
              <a:t>1</a:t>
            </a:r>
            <a:r>
              <a:rPr lang="zh-CN" altLang="en-US" dirty="0" smtClean="0"/>
              <a:t>且游戏的</a:t>
            </a:r>
            <a:r>
              <a:rPr lang="en-US" altLang="zh-CN" dirty="0" smtClean="0"/>
              <a:t>SG</a:t>
            </a:r>
            <a:r>
              <a:rPr lang="zh-CN" altLang="en-US" dirty="0" smtClean="0"/>
              <a:t>值不为</a:t>
            </a:r>
            <a:r>
              <a:rPr lang="en-US" altLang="zh-CN" dirty="0" smtClean="0"/>
              <a:t>0</a:t>
            </a:r>
          </a:p>
          <a:p>
            <a:endParaRPr lang="en-US" altLang="zh-CN" dirty="0" smtClean="0"/>
          </a:p>
          <a:p>
            <a:r>
              <a:rPr lang="zh-CN" altLang="en-US" dirty="0" smtClean="0"/>
              <a:t>证明：</a:t>
            </a:r>
          </a:p>
          <a:p>
            <a:r>
              <a:rPr lang="zh-CN" altLang="en-US" dirty="0" smtClean="0"/>
              <a:t>（</a:t>
            </a:r>
            <a:r>
              <a:rPr lang="en-US" altLang="zh-CN" dirty="0" smtClean="0"/>
              <a:t>1</a:t>
            </a:r>
            <a:r>
              <a:rPr lang="zh-CN" altLang="en-US" dirty="0" smtClean="0"/>
              <a:t>）若所有堆石子数都为</a:t>
            </a:r>
            <a:r>
              <a:rPr lang="en-US" altLang="zh-CN" dirty="0" smtClean="0"/>
              <a:t>1</a:t>
            </a:r>
            <a:r>
              <a:rPr lang="zh-CN" altLang="en-US" dirty="0" smtClean="0"/>
              <a:t>且</a:t>
            </a:r>
            <a:r>
              <a:rPr lang="en-US" altLang="zh-CN" dirty="0" smtClean="0"/>
              <a:t>SG</a:t>
            </a:r>
            <a:r>
              <a:rPr lang="zh-CN" altLang="en-US" dirty="0" smtClean="0"/>
              <a:t>值为</a:t>
            </a:r>
            <a:r>
              <a:rPr lang="en-US" altLang="zh-CN" dirty="0" smtClean="0"/>
              <a:t>0</a:t>
            </a:r>
            <a:r>
              <a:rPr lang="zh-CN" altLang="en-US" dirty="0" smtClean="0"/>
              <a:t>，则共有偶数堆石子，故先手胜。</a:t>
            </a:r>
          </a:p>
          <a:p>
            <a:r>
              <a:rPr lang="zh-CN" altLang="en-US" dirty="0" smtClean="0"/>
              <a:t>（</a:t>
            </a:r>
            <a:r>
              <a:rPr lang="en-US" altLang="zh-CN" dirty="0" smtClean="0"/>
              <a:t>2</a:t>
            </a:r>
            <a:r>
              <a:rPr lang="zh-CN" altLang="en-US" dirty="0" smtClean="0"/>
              <a:t>）</a:t>
            </a:r>
            <a:r>
              <a:rPr lang="en-US" altLang="zh-CN" dirty="0" smtClean="0"/>
              <a:t>	</a:t>
            </a:r>
          </a:p>
          <a:p>
            <a:r>
              <a:rPr lang="en-US" altLang="zh-CN" dirty="0" smtClean="0"/>
              <a:t>   </a:t>
            </a:r>
            <a:r>
              <a:rPr lang="en-US" altLang="zh-CN" dirty="0" err="1" smtClean="0"/>
              <a:t>i</a:t>
            </a:r>
            <a:r>
              <a:rPr lang="en-US" altLang="zh-CN" dirty="0" smtClean="0"/>
              <a:t>) </a:t>
            </a:r>
            <a:r>
              <a:rPr lang="zh-CN" altLang="en-US" dirty="0" smtClean="0"/>
              <a:t>只有一堆石子数大于</a:t>
            </a:r>
            <a:r>
              <a:rPr lang="en-US" altLang="zh-CN" dirty="0" smtClean="0"/>
              <a:t>1</a:t>
            </a:r>
            <a:r>
              <a:rPr lang="zh-CN" altLang="en-US" dirty="0" smtClean="0"/>
              <a:t>时，我们总可以对该堆石子操作，使操作后石子堆数为奇数且所有堆得石子数均为</a:t>
            </a:r>
            <a:r>
              <a:rPr lang="en-US" altLang="zh-CN" dirty="0" smtClean="0"/>
              <a:t>1</a:t>
            </a:r>
          </a:p>
          <a:p>
            <a:r>
              <a:rPr lang="en-US" altLang="zh-CN" dirty="0" smtClean="0"/>
              <a:t>   ii) </a:t>
            </a:r>
            <a:r>
              <a:rPr lang="zh-CN" altLang="en-US" dirty="0" smtClean="0"/>
              <a:t>有超过一堆石子数大于</a:t>
            </a:r>
            <a:r>
              <a:rPr lang="en-US" altLang="zh-CN" dirty="0" smtClean="0"/>
              <a:t>1</a:t>
            </a:r>
            <a:r>
              <a:rPr lang="zh-CN" altLang="en-US" dirty="0" smtClean="0"/>
              <a:t>时，先手将</a:t>
            </a:r>
            <a:r>
              <a:rPr lang="en-US" altLang="zh-CN" dirty="0" smtClean="0"/>
              <a:t>SG</a:t>
            </a:r>
            <a:r>
              <a:rPr lang="zh-CN" altLang="en-US" dirty="0" smtClean="0"/>
              <a:t>值变为</a:t>
            </a:r>
            <a:r>
              <a:rPr lang="en-US" altLang="zh-CN" dirty="0" smtClean="0"/>
              <a:t>0</a:t>
            </a:r>
            <a:r>
              <a:rPr lang="zh-CN" altLang="en-US" dirty="0" smtClean="0"/>
              <a:t>即可，且总还存在某堆石子数大于</a:t>
            </a:r>
            <a:r>
              <a:rPr lang="en-US" altLang="zh-CN" dirty="0" smtClean="0"/>
              <a:t>1</a:t>
            </a:r>
            <a:endParaRPr lang="en-US" altLang="zh-CN"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down)">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down)">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down)">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wipe(down)">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wipe(down)">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wipe(down)">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wipe(down)">
                                      <p:cBhvr>
                                        <p:cTn id="5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5148064" y="1596731"/>
            <a:ext cx="1202830" cy="461665"/>
          </a:xfrm>
          <a:prstGeom prst="rect">
            <a:avLst/>
          </a:prstGeom>
          <a:effectLst/>
        </p:spPr>
        <p:txBody>
          <a:bodyPr wrap="square">
            <a:spAutoFit/>
          </a:bodyPr>
          <a:lstStyle>
            <a:defPPr>
              <a:defRPr lang="zh-CN"/>
            </a:defPPr>
            <a:lvl1pPr algn="just" fontAlgn="auto">
              <a:spcBef>
                <a:spcPts val="0"/>
              </a:spcBef>
              <a:spcAft>
                <a:spcPts val="0"/>
              </a:spcAft>
              <a:defRPr sz="2400" b="0">
                <a:solidFill>
                  <a:schemeClr val="tx2">
                    <a:alpha val="91000"/>
                  </a:schemeClr>
                </a:solidFill>
                <a:latin typeface="Impact" panose="020B0806030902050204" pitchFamily="34" charset="0"/>
                <a:ea typeface="微软雅黑" panose="020B0503020204020204" pitchFamily="34" charset="-122"/>
                <a:cs typeface="方正豪体简体" panose="03000509000000000000" pitchFamily="65" charset="-122"/>
              </a:defRPr>
            </a:lvl1pPr>
          </a:lstStyle>
          <a:p>
            <a:r>
              <a:rPr lang="en-US" altLang="zh-CN" dirty="0">
                <a:solidFill>
                  <a:schemeClr val="tx1">
                    <a:lumMod val="65000"/>
                    <a:lumOff val="35000"/>
                    <a:alpha val="40000"/>
                  </a:schemeClr>
                </a:solidFill>
              </a:rPr>
              <a:t>PREFACE</a:t>
            </a:r>
          </a:p>
        </p:txBody>
      </p:sp>
      <p:sp>
        <p:nvSpPr>
          <p:cNvPr id="4" name="矩形 3"/>
          <p:cNvSpPr>
            <a:spLocks noChangeArrowheads="1"/>
          </p:cNvSpPr>
          <p:nvPr/>
        </p:nvSpPr>
        <p:spPr bwMode="auto">
          <a:xfrm>
            <a:off x="1547664" y="2351077"/>
            <a:ext cx="6120680" cy="1426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just">
              <a:lnSpc>
                <a:spcPts val="2600"/>
              </a:lnSpc>
              <a:defRPr/>
            </a:pPr>
            <a:r>
              <a:rPr lang="zh-CN" altLang="en-US" sz="1400" kern="0" noProof="0" dirty="0" smtClean="0">
                <a:solidFill>
                  <a:schemeClr val="tx1">
                    <a:lumMod val="65000"/>
                    <a:lumOff val="35000"/>
                  </a:schemeClr>
                </a:solidFill>
                <a:latin typeface="微软雅黑" pitchFamily="34" charset="-122"/>
                <a:ea typeface="微软雅黑" pitchFamily="34" charset="-122"/>
              </a:rPr>
              <a:t>我们先讲解组合博弈的基本概念，以及一些基础的知识和常用的方法，如必胜态、必败态的概念，</a:t>
            </a:r>
            <a:r>
              <a:rPr lang="en-US" altLang="zh-CN" sz="1400" kern="0" noProof="0" dirty="0" smtClean="0">
                <a:solidFill>
                  <a:schemeClr val="tx1">
                    <a:lumMod val="65000"/>
                    <a:lumOff val="35000"/>
                  </a:schemeClr>
                </a:solidFill>
                <a:latin typeface="微软雅黑" pitchFamily="34" charset="-122"/>
                <a:ea typeface="微软雅黑" pitchFamily="34" charset="-122"/>
              </a:rPr>
              <a:t>SG</a:t>
            </a:r>
            <a:r>
              <a:rPr lang="zh-CN" altLang="en-US" sz="1400" kern="0" noProof="0" dirty="0" smtClean="0">
                <a:solidFill>
                  <a:schemeClr val="tx1">
                    <a:lumMod val="65000"/>
                    <a:lumOff val="35000"/>
                  </a:schemeClr>
                </a:solidFill>
                <a:latin typeface="微软雅黑" pitchFamily="34" charset="-122"/>
                <a:ea typeface="微软雅黑" pitchFamily="34" charset="-122"/>
              </a:rPr>
              <a:t>定理和</a:t>
            </a:r>
            <a:r>
              <a:rPr lang="en-US" altLang="zh-CN" sz="1400" kern="0" noProof="0" dirty="0" smtClean="0">
                <a:solidFill>
                  <a:schemeClr val="tx1">
                    <a:lumMod val="65000"/>
                    <a:lumOff val="35000"/>
                  </a:schemeClr>
                </a:solidFill>
                <a:latin typeface="微软雅黑" pitchFamily="34" charset="-122"/>
                <a:ea typeface="微软雅黑" pitchFamily="34" charset="-122"/>
              </a:rPr>
              <a:t>SG</a:t>
            </a:r>
            <a:r>
              <a:rPr lang="zh-CN" altLang="en-US" sz="1400" kern="0" noProof="0" dirty="0" smtClean="0">
                <a:solidFill>
                  <a:schemeClr val="tx1">
                    <a:lumMod val="65000"/>
                    <a:lumOff val="35000"/>
                  </a:schemeClr>
                </a:solidFill>
                <a:latin typeface="微软雅黑" pitchFamily="34" charset="-122"/>
                <a:ea typeface="微软雅黑" pitchFamily="34" charset="-122"/>
              </a:rPr>
              <a:t>函数，经典博弈等。每讲一个知识点会配有相应的简单例子帮助理解。最后，笔者给出了一些近年多校以及区域赛中出现的一些可做的博弈题进行简单的分析。</a:t>
            </a:r>
            <a:endParaRPr lang="en-US" altLang="zh-CN" sz="1400" kern="0" noProof="0" dirty="0" smtClean="0">
              <a:solidFill>
                <a:schemeClr val="tx1">
                  <a:lumMod val="65000"/>
                  <a:lumOff val="35000"/>
                </a:schemeClr>
              </a:solidFill>
              <a:latin typeface="微软雅黑" pitchFamily="34" charset="-122"/>
              <a:ea typeface="微软雅黑" pitchFamily="34" charset="-122"/>
            </a:endParaRPr>
          </a:p>
        </p:txBody>
      </p:sp>
      <p:sp>
        <p:nvSpPr>
          <p:cNvPr id="5" name="矩形 4"/>
          <p:cNvSpPr/>
          <p:nvPr/>
        </p:nvSpPr>
        <p:spPr>
          <a:xfrm>
            <a:off x="6321498" y="1350510"/>
            <a:ext cx="1584177" cy="707886"/>
          </a:xfrm>
          <a:prstGeom prst="rect">
            <a:avLst/>
          </a:prstGeom>
          <a:effectLst/>
        </p:spPr>
        <p:txBody>
          <a:bodyPr wrap="square">
            <a:spAutoFit/>
          </a:bodyPr>
          <a:lstStyle/>
          <a:p>
            <a:pPr algn="just" fontAlgn="auto">
              <a:spcBef>
                <a:spcPts val="0"/>
              </a:spcBef>
              <a:spcAft>
                <a:spcPts val="0"/>
              </a:spcAft>
              <a:defRPr/>
            </a:pPr>
            <a:r>
              <a:rPr lang="zh-CN" altLang="en-US" sz="4000" b="1" dirty="0" smtClean="0">
                <a:solidFill>
                  <a:schemeClr val="tx1">
                    <a:lumMod val="65000"/>
                    <a:lumOff val="35000"/>
                    <a:alpha val="91000"/>
                  </a:schemeClr>
                </a:solidFill>
                <a:latin typeface="微软雅黑" panose="020B0503020204020204" pitchFamily="34" charset="-122"/>
                <a:ea typeface="微软雅黑" panose="020B0503020204020204" pitchFamily="34" charset="-122"/>
              </a:rPr>
              <a:t>引 言</a:t>
            </a:r>
            <a:endParaRPr lang="en-US" altLang="zh-CN" sz="4000" b="1" dirty="0">
              <a:solidFill>
                <a:schemeClr val="tx1">
                  <a:lumMod val="65000"/>
                  <a:lumOff val="35000"/>
                  <a:alpha val="91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H="1">
            <a:off x="1619672" y="2058396"/>
            <a:ext cx="590465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rot="18035669">
            <a:off x="7452320" y="706290"/>
            <a:ext cx="360040" cy="3103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7886783" y="1012689"/>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7987839" y="1419930"/>
            <a:ext cx="304349" cy="22735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8534437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100" fill="hold"/>
                                        <p:tgtEl>
                                          <p:spTgt spid="7"/>
                                        </p:tgtEl>
                                        <p:attrNameLst>
                                          <p:attrName>ppt_x</p:attrName>
                                        </p:attrNameLst>
                                      </p:cBhvr>
                                      <p:tavLst>
                                        <p:tav tm="0">
                                          <p:val>
                                            <p:strVal val="1+#ppt_w/2"/>
                                          </p:val>
                                        </p:tav>
                                        <p:tav tm="100000">
                                          <p:val>
                                            <p:strVal val="#ppt_x"/>
                                          </p:val>
                                        </p:tav>
                                      </p:tavLst>
                                    </p:anim>
                                    <p:anim calcmode="lin" valueType="num">
                                      <p:cBhvr additive="base">
                                        <p:cTn id="8" dur="1100" fill="hold"/>
                                        <p:tgtEl>
                                          <p:spTgt spid="7"/>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7"/>
                                        </p:tgtEl>
                                        <p:attrNameLst>
                                          <p:attrName>r</p:attrName>
                                        </p:attrNameLst>
                                      </p:cBhvr>
                                    </p:animRot>
                                  </p:childTnLst>
                                </p:cTn>
                              </p:par>
                              <p:par>
                                <p:cTn id="11" presetID="2" presetClass="entr" presetSubtype="3" fill="hold" grpId="0" nodeType="withEffect">
                                  <p:stCondLst>
                                    <p:cond delay="60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100" fill="hold"/>
                                        <p:tgtEl>
                                          <p:spTgt spid="8"/>
                                        </p:tgtEl>
                                        <p:attrNameLst>
                                          <p:attrName>ppt_x</p:attrName>
                                        </p:attrNameLst>
                                      </p:cBhvr>
                                      <p:tavLst>
                                        <p:tav tm="0">
                                          <p:val>
                                            <p:strVal val="1+#ppt_w/2"/>
                                          </p:val>
                                        </p:tav>
                                        <p:tav tm="100000">
                                          <p:val>
                                            <p:strVal val="#ppt_x"/>
                                          </p:val>
                                        </p:tav>
                                      </p:tavLst>
                                    </p:anim>
                                    <p:anim calcmode="lin" valueType="num">
                                      <p:cBhvr additive="base">
                                        <p:cTn id="14" dur="1100" fill="hold"/>
                                        <p:tgtEl>
                                          <p:spTgt spid="8"/>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8"/>
                                        </p:tgtEl>
                                        <p:attrNameLst>
                                          <p:attrName>r</p:attrName>
                                        </p:attrNameLst>
                                      </p:cBhvr>
                                    </p:animRot>
                                  </p:childTnLst>
                                </p:cTn>
                              </p:par>
                              <p:par>
                                <p:cTn id="17" presetID="2" presetClass="entr" presetSubtype="3" fill="hold" grpId="0" nodeType="withEffect">
                                  <p:stCondLst>
                                    <p:cond delay="12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100" fill="hold"/>
                                        <p:tgtEl>
                                          <p:spTgt spid="9"/>
                                        </p:tgtEl>
                                        <p:attrNameLst>
                                          <p:attrName>ppt_x</p:attrName>
                                        </p:attrNameLst>
                                      </p:cBhvr>
                                      <p:tavLst>
                                        <p:tav tm="0">
                                          <p:val>
                                            <p:strVal val="1+#ppt_w/2"/>
                                          </p:val>
                                        </p:tav>
                                        <p:tav tm="100000">
                                          <p:val>
                                            <p:strVal val="#ppt_x"/>
                                          </p:val>
                                        </p:tav>
                                      </p:tavLst>
                                    </p:anim>
                                    <p:anim calcmode="lin" valueType="num">
                                      <p:cBhvr additive="base">
                                        <p:cTn id="20" dur="1100" fill="hold"/>
                                        <p:tgtEl>
                                          <p:spTgt spid="9"/>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9"/>
                                        </p:tgtEl>
                                        <p:attrNameLst>
                                          <p:attrName>r</p:attrName>
                                        </p:attrNameLst>
                                      </p:cBhvr>
                                    </p:animRot>
                                  </p:childTnLst>
                                </p:cTn>
                              </p:par>
                            </p:childTnLst>
                          </p:cTn>
                        </p:par>
                        <p:par>
                          <p:cTn id="23" fill="hold">
                            <p:stCondLst>
                              <p:cond delay="2300"/>
                            </p:stCondLst>
                            <p:childTnLst>
                              <p:par>
                                <p:cTn id="24" presetID="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par>
                                <p:cTn id="28" presetID="47" presetClass="entr" presetSubtype="0" fill="hold" grpId="0" nodeType="withEffect">
                                  <p:stCondLst>
                                    <p:cond delay="8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ppt_x</p:attrName>
                                        </p:attrNameLst>
                                      </p:cBhvr>
                                      <p:tavLst>
                                        <p:tav tm="0">
                                          <p:val>
                                            <p:strVal val="#ppt_x"/>
                                          </p:val>
                                        </p:tav>
                                        <p:tav tm="100000">
                                          <p:val>
                                            <p:strVal val="#ppt_x"/>
                                          </p:val>
                                        </p:tav>
                                      </p:tavLst>
                                    </p:anim>
                                    <p:anim calcmode="lin" valueType="num">
                                      <p:cBhvr>
                                        <p:cTn id="32" dur="500" fill="hold"/>
                                        <p:tgtEl>
                                          <p:spTgt spid="3"/>
                                        </p:tgtEl>
                                        <p:attrNameLst>
                                          <p:attrName>ppt_y</p:attrName>
                                        </p:attrNameLst>
                                      </p:cBhvr>
                                      <p:tavLst>
                                        <p:tav tm="0">
                                          <p:val>
                                            <p:strVal val="#ppt_y-.1"/>
                                          </p:val>
                                        </p:tav>
                                        <p:tav tm="100000">
                                          <p:val>
                                            <p:strVal val="#ppt_y"/>
                                          </p:val>
                                        </p:tav>
                                      </p:tavLst>
                                    </p:anim>
                                  </p:childTnLst>
                                </p:cTn>
                              </p:par>
                              <p:par>
                                <p:cTn id="33" presetID="22" presetClass="entr" presetSubtype="2" fill="hold" nodeType="withEffect">
                                  <p:stCondLst>
                                    <p:cond delay="120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par>
                                <p:cTn id="36" presetID="53" presetClass="entr" presetSubtype="16" fill="hold" grpId="0" nodeType="withEffect">
                                  <p:stCondLst>
                                    <p:cond delay="1100"/>
                                  </p:stCondLst>
                                  <p:childTnLst>
                                    <p:set>
                                      <p:cBhvr>
                                        <p:cTn id="37" dur="1" fill="hold">
                                          <p:stCondLst>
                                            <p:cond delay="0"/>
                                          </p:stCondLst>
                                        </p:cTn>
                                        <p:tgtEl>
                                          <p:spTgt spid="4"/>
                                        </p:tgtEl>
                                        <p:attrNameLst>
                                          <p:attrName>style.visibility</p:attrName>
                                        </p:attrNameLst>
                                      </p:cBhvr>
                                      <p:to>
                                        <p:strVal val="visible"/>
                                      </p:to>
                                    </p:set>
                                    <p:anim calcmode="lin" valueType="num">
                                      <p:cBhvr>
                                        <p:cTn id="38" dur="2300" fill="hold"/>
                                        <p:tgtEl>
                                          <p:spTgt spid="4"/>
                                        </p:tgtEl>
                                        <p:attrNameLst>
                                          <p:attrName>ppt_w</p:attrName>
                                        </p:attrNameLst>
                                      </p:cBhvr>
                                      <p:tavLst>
                                        <p:tav tm="0">
                                          <p:val>
                                            <p:fltVal val="0"/>
                                          </p:val>
                                        </p:tav>
                                        <p:tav tm="100000">
                                          <p:val>
                                            <p:strVal val="#ppt_w"/>
                                          </p:val>
                                        </p:tav>
                                      </p:tavLst>
                                    </p:anim>
                                    <p:anim calcmode="lin" valueType="num">
                                      <p:cBhvr>
                                        <p:cTn id="39" dur="2300" fill="hold"/>
                                        <p:tgtEl>
                                          <p:spTgt spid="4"/>
                                        </p:tgtEl>
                                        <p:attrNameLst>
                                          <p:attrName>ppt_h</p:attrName>
                                        </p:attrNameLst>
                                      </p:cBhvr>
                                      <p:tavLst>
                                        <p:tav tm="0">
                                          <p:val>
                                            <p:fltVal val="0"/>
                                          </p:val>
                                        </p:tav>
                                        <p:tav tm="100000">
                                          <p:val>
                                            <p:strVal val="#ppt_h"/>
                                          </p:val>
                                        </p:tav>
                                      </p:tavLst>
                                    </p:anim>
                                    <p:animEffect transition="in" filter="fade">
                                      <p:cBhvr>
                                        <p:cTn id="40" dur="2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P spid="7" grpId="1" animBg="1"/>
      <p:bldP spid="8" grpId="0" animBg="1"/>
      <p:bldP spid="8" grpId="1" animBg="1"/>
      <p:bldP spid="9" grpId="0"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782860" cy="1938992"/>
          </a:xfrm>
          <a:prstGeom prst="rect">
            <a:avLst/>
          </a:prstGeom>
          <a:noFill/>
        </p:spPr>
        <p:txBody>
          <a:bodyPr wrap="none" rtlCol="0">
            <a:spAutoFit/>
          </a:bodyPr>
          <a:lstStyle/>
          <a:p>
            <a:r>
              <a:rPr lang="en-US" altLang="zh-CN" sz="12000" dirty="0" smtClean="0">
                <a:solidFill>
                  <a:schemeClr val="accent2"/>
                </a:solidFill>
                <a:latin typeface="Impact" panose="020B0806030902050204" pitchFamily="34" charset="0"/>
              </a:rPr>
              <a:t>02</a:t>
            </a:r>
            <a:endParaRPr lang="zh-CN" altLang="en-US" sz="12000" dirty="0">
              <a:solidFill>
                <a:schemeClr val="accent2"/>
              </a:solidFill>
              <a:latin typeface="Impact" panose="020B0806030902050204" pitchFamily="34" charset="0"/>
            </a:endParaRPr>
          </a:p>
        </p:txBody>
      </p:sp>
      <p:sp>
        <p:nvSpPr>
          <p:cNvPr id="9" name="TextBox 8"/>
          <p:cNvSpPr txBox="1"/>
          <p:nvPr/>
        </p:nvSpPr>
        <p:spPr>
          <a:xfrm>
            <a:off x="4071934" y="1928808"/>
            <a:ext cx="2236510" cy="707886"/>
          </a:xfrm>
          <a:prstGeom prst="rect">
            <a:avLst/>
          </a:prstGeom>
          <a:noFill/>
        </p:spPr>
        <p:txBody>
          <a:bodyPr wrap="none" rtlCol="0">
            <a:spAutoFit/>
          </a:bodyPr>
          <a:lstStyle/>
          <a:p>
            <a:r>
              <a:rPr lang="zh-CN" altLang="en-US" sz="4000" b="1"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常用方法</a:t>
            </a:r>
            <a:endParaRPr lang="zh-CN" altLang="en-US" sz="40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572000" y="2920883"/>
            <a:ext cx="1513428" cy="307777"/>
            <a:chOff x="1694389" y="3210530"/>
            <a:chExt cx="1513428" cy="307777"/>
          </a:xfrm>
        </p:grpSpPr>
        <p:sp>
          <p:nvSpPr>
            <p:cNvPr id="14" name="矩形 13"/>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1766397" y="3210530"/>
              <a:ext cx="1441420" cy="307777"/>
            </a:xfrm>
            <a:prstGeom prst="rect">
              <a:avLst/>
            </a:prstGeom>
            <a:noFill/>
          </p:spPr>
          <p:txBody>
            <a:bodyPr wrap="none" rtlCol="0">
              <a:spAutoFit/>
            </a:bodyPr>
            <a:lstStyle/>
            <a:p>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必胜态与必败态</a:t>
              </a:r>
              <a:endParaRPr lang="zh-CN" altLang="en-US" sz="1400"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6" name="组合 15"/>
          <p:cNvGrpSpPr/>
          <p:nvPr/>
        </p:nvGrpSpPr>
        <p:grpSpPr>
          <a:xfrm>
            <a:off x="6012160" y="2931790"/>
            <a:ext cx="1628844" cy="307777"/>
            <a:chOff x="1694389" y="3537387"/>
            <a:chExt cx="1628844" cy="307777"/>
          </a:xfrm>
        </p:grpSpPr>
        <p:sp>
          <p:nvSpPr>
            <p:cNvPr id="17" name="矩形 16"/>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766397" y="3537387"/>
              <a:ext cx="1556836" cy="307777"/>
            </a:xfrm>
            <a:prstGeom prst="rect">
              <a:avLst/>
            </a:prstGeom>
            <a:noFill/>
          </p:spPr>
          <p:txBody>
            <a:bodyPr wrap="none" rtlCol="0">
              <a:spAutoFit/>
            </a:bodyPr>
            <a:lstStyle/>
            <a:p>
              <a:r>
                <a:rPr lang="en-US" altLang="zh-CN"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SG</a:t>
              </a:r>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定理与</a:t>
              </a:r>
              <a:r>
                <a:rPr lang="en-US" altLang="zh-CN"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SG</a:t>
              </a:r>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函数</a:t>
              </a:r>
              <a:endParaRPr lang="zh-CN" altLang="en-US" sz="1400"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9" name="组合 18"/>
          <p:cNvGrpSpPr/>
          <p:nvPr/>
        </p:nvGrpSpPr>
        <p:grpSpPr>
          <a:xfrm>
            <a:off x="4572000" y="3280923"/>
            <a:ext cx="1154356" cy="307777"/>
            <a:chOff x="1694389" y="3875941"/>
            <a:chExt cx="1154356" cy="307777"/>
          </a:xfrm>
        </p:grpSpPr>
        <p:sp>
          <p:nvSpPr>
            <p:cNvPr id="20" name="矩形 19"/>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766397" y="3875941"/>
              <a:ext cx="1082348" cy="307777"/>
            </a:xfrm>
            <a:prstGeom prst="rect">
              <a:avLst/>
            </a:prstGeom>
            <a:noFill/>
          </p:spPr>
          <p:txBody>
            <a:bodyPr wrap="none" rtlCol="0">
              <a:spAutoFit/>
            </a:bodyPr>
            <a:lstStyle/>
            <a:p>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打表找规律</a:t>
              </a:r>
              <a:endParaRPr lang="zh-CN" altLang="en-US" sz="1400"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22" name="组合 21"/>
          <p:cNvGrpSpPr/>
          <p:nvPr/>
        </p:nvGrpSpPr>
        <p:grpSpPr>
          <a:xfrm>
            <a:off x="6012160" y="3291830"/>
            <a:ext cx="1154356" cy="307777"/>
            <a:chOff x="1694389" y="4211992"/>
            <a:chExt cx="1154356" cy="307777"/>
          </a:xfrm>
        </p:grpSpPr>
        <p:sp>
          <p:nvSpPr>
            <p:cNvPr id="23" name="矩形 22"/>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1766397" y="4211992"/>
              <a:ext cx="1082348" cy="307777"/>
            </a:xfrm>
            <a:prstGeom prst="rect">
              <a:avLst/>
            </a:prstGeom>
            <a:noFill/>
          </p:spPr>
          <p:txBody>
            <a:bodyPr wrap="none" rtlCol="0">
              <a:spAutoFit/>
            </a:bodyPr>
            <a:lstStyle/>
            <a:p>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利用对称性</a:t>
              </a:r>
              <a:endParaRPr lang="zh-CN" altLang="en-US" sz="1400"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25" name="等腰三角形 24"/>
          <p:cNvSpPr/>
          <p:nvPr/>
        </p:nvSpPr>
        <p:spPr>
          <a:xfrm rot="18035669">
            <a:off x="2382960" y="1282354"/>
            <a:ext cx="360040" cy="310379"/>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2610775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23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8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33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par>
                                <p:cTn id="42" presetID="42" presetClass="entr" presetSubtype="0" fill="hold" nodeType="withEffect">
                                  <p:stCondLst>
                                    <p:cond delay="2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anim calcmode="lin" valueType="num">
                                      <p:cBhvr>
                                        <p:cTn id="45" dur="500" fill="hold"/>
                                        <p:tgtEl>
                                          <p:spTgt spid="13"/>
                                        </p:tgtEl>
                                        <p:attrNameLst>
                                          <p:attrName>ppt_x</p:attrName>
                                        </p:attrNameLst>
                                      </p:cBhvr>
                                      <p:tavLst>
                                        <p:tav tm="0">
                                          <p:val>
                                            <p:strVal val="#ppt_x"/>
                                          </p:val>
                                        </p:tav>
                                        <p:tav tm="100000">
                                          <p:val>
                                            <p:strVal val="#ppt_x"/>
                                          </p:val>
                                        </p:tav>
                                      </p:tavLst>
                                    </p:anim>
                                    <p:anim calcmode="lin" valueType="num">
                                      <p:cBhvr>
                                        <p:cTn id="46" dur="5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6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anim calcmode="lin" valueType="num">
                                      <p:cBhvr>
                                        <p:cTn id="55" dur="500" fill="hold"/>
                                        <p:tgtEl>
                                          <p:spTgt spid="19"/>
                                        </p:tgtEl>
                                        <p:attrNameLst>
                                          <p:attrName>ppt_x</p:attrName>
                                        </p:attrNameLst>
                                      </p:cBhvr>
                                      <p:tavLst>
                                        <p:tav tm="0">
                                          <p:val>
                                            <p:strVal val="#ppt_x"/>
                                          </p:val>
                                        </p:tav>
                                        <p:tav tm="100000">
                                          <p:val>
                                            <p:strVal val="#ppt_x"/>
                                          </p:val>
                                        </p:tav>
                                      </p:tavLst>
                                    </p:anim>
                                    <p:anim calcmode="lin" valueType="num">
                                      <p:cBhvr>
                                        <p:cTn id="56" dur="500" fill="hold"/>
                                        <p:tgtEl>
                                          <p:spTgt spid="1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80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anim calcmode="lin" valueType="num">
                                      <p:cBhvr>
                                        <p:cTn id="60" dur="500" fill="hold"/>
                                        <p:tgtEl>
                                          <p:spTgt spid="22"/>
                                        </p:tgtEl>
                                        <p:attrNameLst>
                                          <p:attrName>ppt_x</p:attrName>
                                        </p:attrNameLst>
                                      </p:cBhvr>
                                      <p:tavLst>
                                        <p:tav tm="0">
                                          <p:val>
                                            <p:strVal val="#ppt_x"/>
                                          </p:val>
                                        </p:tav>
                                        <p:tav tm="100000">
                                          <p:val>
                                            <p:strVal val="#ppt_x"/>
                                          </p:val>
                                        </p:tav>
                                      </p:tavLst>
                                    </p:anim>
                                    <p:anim calcmode="lin" valueType="num">
                                      <p:cBhvr>
                                        <p:cTn id="6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3456384"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必胜态与必败态</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26" name="矩形 25"/>
          <p:cNvSpPr/>
          <p:nvPr/>
        </p:nvSpPr>
        <p:spPr>
          <a:xfrm>
            <a:off x="395536" y="915566"/>
            <a:ext cx="7848872" cy="2585323"/>
          </a:xfrm>
          <a:prstGeom prst="rect">
            <a:avLst/>
          </a:prstGeom>
        </p:spPr>
        <p:txBody>
          <a:bodyPr wrap="square">
            <a:spAutoFit/>
          </a:bodyPr>
          <a:lstStyle/>
          <a:p>
            <a:r>
              <a:rPr lang="zh-CN" altLang="en-US" dirty="0" smtClean="0"/>
              <a:t>很多时候游戏是单堆的，且状态与阶段容易被划分。</a:t>
            </a:r>
            <a:endParaRPr lang="en-US" altLang="zh-CN" dirty="0" smtClean="0"/>
          </a:p>
          <a:p>
            <a:endParaRPr lang="en-US" altLang="zh-CN" dirty="0" smtClean="0"/>
          </a:p>
          <a:p>
            <a:r>
              <a:rPr lang="zh-CN" altLang="en-US" dirty="0" smtClean="0"/>
              <a:t>直接使用动态规划法或者递推，根据必胜必败态定义来进行转移递推或者记忆化搜索来得到所有状态是必胜还是必败。</a:t>
            </a:r>
            <a:endParaRPr lang="en-US" altLang="zh-CN" dirty="0" smtClean="0"/>
          </a:p>
          <a:p>
            <a:endParaRPr lang="en-US" altLang="zh-CN" dirty="0" smtClean="0"/>
          </a:p>
          <a:p>
            <a:r>
              <a:rPr lang="zh-CN" altLang="en-US" dirty="0" smtClean="0"/>
              <a:t>例：</a:t>
            </a:r>
            <a:r>
              <a:rPr lang="en-US" altLang="zh-CN" dirty="0" smtClean="0"/>
              <a:t>Ferguson</a:t>
            </a:r>
            <a:r>
              <a:rPr lang="zh-CN" altLang="en-US" dirty="0" smtClean="0"/>
              <a:t>游戏。有两个盒子，一开始一个盒子有</a:t>
            </a:r>
            <a:r>
              <a:rPr lang="en-US" altLang="zh-CN" dirty="0" smtClean="0"/>
              <a:t>m</a:t>
            </a:r>
            <a:r>
              <a:rPr lang="zh-CN" altLang="en-US" dirty="0" smtClean="0"/>
              <a:t>颗糖，另一个有</a:t>
            </a:r>
            <a:r>
              <a:rPr lang="en-US" altLang="zh-CN" dirty="0" smtClean="0"/>
              <a:t>n</a:t>
            </a:r>
            <a:r>
              <a:rPr lang="zh-CN" altLang="en-US" dirty="0" smtClean="0"/>
              <a:t>颗。把这样的状态记为</a:t>
            </a:r>
            <a:r>
              <a:rPr lang="en-US" altLang="zh-CN" dirty="0" smtClean="0"/>
              <a:t>(</a:t>
            </a:r>
            <a:r>
              <a:rPr lang="en-US" altLang="zh-CN" dirty="0" err="1" smtClean="0"/>
              <a:t>m,n</a:t>
            </a:r>
            <a:r>
              <a:rPr lang="en-US" altLang="zh-CN" dirty="0" smtClean="0"/>
              <a:t>)</a:t>
            </a:r>
            <a:r>
              <a:rPr lang="zh-CN" altLang="en-US" dirty="0" smtClean="0"/>
              <a:t>。每次移动是将一个盒子清空并将另一个盒子的一些糖放到被清空的盒子里，使得两个盒子各至少有</a:t>
            </a:r>
            <a:r>
              <a:rPr lang="en-US" altLang="zh-CN" dirty="0" smtClean="0"/>
              <a:t>1</a:t>
            </a:r>
            <a:r>
              <a:rPr lang="zh-CN" altLang="en-US" dirty="0" smtClean="0"/>
              <a:t>颗糖。显然唯一的终态是</a:t>
            </a:r>
            <a:r>
              <a:rPr lang="en-US" altLang="zh-CN" dirty="0" smtClean="0"/>
              <a:t>(1,1)</a:t>
            </a:r>
            <a:r>
              <a:rPr lang="zh-CN" altLang="en-US" dirty="0" smtClean="0"/>
              <a:t>。定义最后移动的游戏者胜利。现在给出</a:t>
            </a:r>
            <a:r>
              <a:rPr lang="en-US" altLang="zh-CN" dirty="0" smtClean="0"/>
              <a:t>(</a:t>
            </a:r>
            <a:r>
              <a:rPr lang="en-US" altLang="zh-CN" dirty="0" err="1" smtClean="0"/>
              <a:t>m,n</a:t>
            </a:r>
            <a:r>
              <a:rPr lang="en-US" altLang="zh-CN" dirty="0" smtClean="0"/>
              <a:t>),</a:t>
            </a:r>
            <a:r>
              <a:rPr lang="zh-CN" altLang="en-US" dirty="0" smtClean="0"/>
              <a:t>判断先手还是后手胜利。</a:t>
            </a:r>
            <a:endParaRPr lang="zh-CN" altLang="en-US" dirty="0"/>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fade">
                                      <p:cBhvr>
                                        <p:cTn id="17" dur="2000"/>
                                        <p:tgtEl>
                                          <p:spTgt spid="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20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4" end="4"/>
                                            </p:txEl>
                                          </p:spTgt>
                                        </p:tgtEl>
                                        <p:attrNameLst>
                                          <p:attrName>style.visibility</p:attrName>
                                        </p:attrNameLst>
                                      </p:cBhvr>
                                      <p:to>
                                        <p:strVal val="visible"/>
                                      </p:to>
                                    </p:set>
                                    <p:animEffect transition="in" filter="fade">
                                      <p:cBhvr>
                                        <p:cTn id="27" dur="20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2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2592288"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Ferguson</a:t>
            </a:r>
            <a:r>
              <a:rPr lang="zh-CN" altLang="en-US" sz="1600" b="1" dirty="0" smtClean="0">
                <a:solidFill>
                  <a:schemeClr val="tx1">
                    <a:lumMod val="65000"/>
                    <a:lumOff val="35000"/>
                  </a:schemeClr>
                </a:solidFill>
                <a:latin typeface="微软雅黑" pitchFamily="34" charset="-122"/>
                <a:ea typeface="微软雅黑" pitchFamily="34" charset="-122"/>
              </a:rPr>
              <a:t>游戏</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95" name="矩形 94"/>
          <p:cNvSpPr/>
          <p:nvPr/>
        </p:nvSpPr>
        <p:spPr>
          <a:xfrm>
            <a:off x="755576" y="627534"/>
            <a:ext cx="8784976" cy="5262979"/>
          </a:xfrm>
          <a:prstGeom prst="rect">
            <a:avLst/>
          </a:prstGeom>
        </p:spPr>
        <p:txBody>
          <a:bodyPr wrap="square">
            <a:spAutoFit/>
          </a:bodyPr>
          <a:lstStyle/>
          <a:p>
            <a:r>
              <a:rPr lang="en-US" altLang="zh-CN" sz="1400" dirty="0" smtClean="0"/>
              <a:t>#include&lt;</a:t>
            </a:r>
            <a:r>
              <a:rPr lang="en-US" altLang="zh-CN" sz="1400" dirty="0" err="1" smtClean="0"/>
              <a:t>cstdio</a:t>
            </a:r>
            <a:r>
              <a:rPr lang="en-US" altLang="zh-CN" sz="1400" dirty="0" smtClean="0"/>
              <a:t>&gt;</a:t>
            </a:r>
          </a:p>
          <a:p>
            <a:r>
              <a:rPr lang="en-US" altLang="zh-CN" sz="1400" dirty="0" smtClean="0"/>
              <a:t>using namespace std;</a:t>
            </a:r>
          </a:p>
          <a:p>
            <a:r>
              <a:rPr lang="en-US" altLang="zh-CN" sz="1400" dirty="0" smtClean="0"/>
              <a:t>const </a:t>
            </a:r>
            <a:r>
              <a:rPr lang="en-US" altLang="zh-CN" sz="1400" dirty="0" err="1" smtClean="0"/>
              <a:t>int</a:t>
            </a:r>
            <a:r>
              <a:rPr lang="en-US" altLang="zh-CN" sz="1400" dirty="0" smtClean="0"/>
              <a:t> </a:t>
            </a:r>
            <a:r>
              <a:rPr lang="en-US" altLang="zh-CN" sz="1400" dirty="0" err="1" smtClean="0"/>
              <a:t>maxn</a:t>
            </a:r>
            <a:r>
              <a:rPr lang="en-US" altLang="zh-CN" sz="1400" dirty="0" smtClean="0"/>
              <a:t>=110;</a:t>
            </a:r>
          </a:p>
          <a:p>
            <a:r>
              <a:rPr lang="en-US" altLang="zh-CN" sz="1400" dirty="0" err="1" smtClean="0"/>
              <a:t>int</a:t>
            </a:r>
            <a:r>
              <a:rPr lang="en-US" altLang="zh-CN" sz="1400" dirty="0" smtClean="0"/>
              <a:t> win[</a:t>
            </a:r>
            <a:r>
              <a:rPr lang="en-US" altLang="zh-CN" sz="1400" dirty="0" err="1" smtClean="0"/>
              <a:t>maxn</a:t>
            </a:r>
            <a:r>
              <a:rPr lang="en-US" altLang="zh-CN" sz="1400" dirty="0" smtClean="0"/>
              <a:t>][</a:t>
            </a:r>
            <a:r>
              <a:rPr lang="en-US" altLang="zh-CN" sz="1400" dirty="0" err="1" smtClean="0"/>
              <a:t>maxn</a:t>
            </a:r>
            <a:r>
              <a:rPr lang="en-US" altLang="zh-CN" sz="1400" dirty="0" smtClean="0"/>
              <a:t>];</a:t>
            </a:r>
          </a:p>
          <a:p>
            <a:r>
              <a:rPr lang="en-US" altLang="zh-CN" sz="1400" dirty="0" err="1" smtClean="0"/>
              <a:t>int</a:t>
            </a:r>
            <a:r>
              <a:rPr lang="en-US" altLang="zh-CN" sz="1400" dirty="0" smtClean="0"/>
              <a:t> main()</a:t>
            </a:r>
          </a:p>
          <a:p>
            <a:r>
              <a:rPr lang="en-US" altLang="zh-CN" sz="1400" dirty="0" smtClean="0"/>
              <a:t>{</a:t>
            </a:r>
          </a:p>
          <a:p>
            <a:r>
              <a:rPr lang="en-US" altLang="zh-CN" sz="1400" dirty="0" smtClean="0"/>
              <a:t>	win[1][1]=0;</a:t>
            </a:r>
          </a:p>
          <a:p>
            <a:r>
              <a:rPr lang="en-US" altLang="zh-CN" sz="1400" dirty="0" smtClean="0"/>
              <a:t>	for(</a:t>
            </a:r>
            <a:r>
              <a:rPr lang="en-US" altLang="zh-CN" sz="1400" dirty="0" err="1" smtClean="0"/>
              <a:t>int</a:t>
            </a:r>
            <a:r>
              <a:rPr lang="en-US" altLang="zh-CN" sz="1400" dirty="0" smtClean="0"/>
              <a:t> k=3;k&lt;20;k++) {</a:t>
            </a:r>
          </a:p>
          <a:p>
            <a:r>
              <a:rPr lang="en-US" altLang="zh-CN" sz="1400" dirty="0" smtClean="0"/>
              <a:t>		for(</a:t>
            </a:r>
            <a:r>
              <a:rPr lang="en-US" altLang="zh-CN" sz="1400" dirty="0" err="1" smtClean="0"/>
              <a:t>int</a:t>
            </a:r>
            <a:r>
              <a:rPr lang="en-US" altLang="zh-CN" sz="1400" dirty="0" smtClean="0"/>
              <a:t> n=1;n&lt;</a:t>
            </a:r>
            <a:r>
              <a:rPr lang="en-US" altLang="zh-CN" sz="1400" dirty="0" err="1" smtClean="0"/>
              <a:t>k;n</a:t>
            </a:r>
            <a:r>
              <a:rPr lang="en-US" altLang="zh-CN" sz="1400" dirty="0" smtClean="0"/>
              <a:t>++) {</a:t>
            </a:r>
          </a:p>
          <a:p>
            <a:r>
              <a:rPr lang="en-US" altLang="zh-CN" sz="1400" dirty="0" smtClean="0"/>
              <a:t>			</a:t>
            </a:r>
            <a:r>
              <a:rPr lang="en-US" altLang="zh-CN" sz="1400" dirty="0" err="1" smtClean="0"/>
              <a:t>int</a:t>
            </a:r>
            <a:r>
              <a:rPr lang="en-US" altLang="zh-CN" sz="1400" dirty="0" smtClean="0"/>
              <a:t> m=k-n;</a:t>
            </a:r>
          </a:p>
          <a:p>
            <a:r>
              <a:rPr lang="en-US" altLang="zh-CN" sz="1400" dirty="0" smtClean="0"/>
              <a:t>			win[n][m]=0;</a:t>
            </a:r>
          </a:p>
          <a:p>
            <a:r>
              <a:rPr lang="en-US" altLang="zh-CN" sz="1400" dirty="0" smtClean="0"/>
              <a:t>			for(</a:t>
            </a:r>
            <a:r>
              <a:rPr lang="en-US" altLang="zh-CN" sz="1400" dirty="0" err="1" smtClean="0"/>
              <a:t>int</a:t>
            </a:r>
            <a:r>
              <a:rPr lang="en-US" altLang="zh-CN" sz="1400" dirty="0" smtClean="0"/>
              <a:t> </a:t>
            </a:r>
            <a:r>
              <a:rPr lang="en-US" altLang="zh-CN" sz="1400" dirty="0" err="1" smtClean="0"/>
              <a:t>i</a:t>
            </a:r>
            <a:r>
              <a:rPr lang="en-US" altLang="zh-CN" sz="1400" dirty="0" smtClean="0"/>
              <a:t>=1;i&lt;</a:t>
            </a:r>
            <a:r>
              <a:rPr lang="en-US" altLang="zh-CN" sz="1400" dirty="0" err="1" smtClean="0"/>
              <a:t>n;i</a:t>
            </a:r>
            <a:r>
              <a:rPr lang="en-US" altLang="zh-CN" sz="1400" dirty="0" smtClean="0"/>
              <a:t>++) </a:t>
            </a:r>
          </a:p>
          <a:p>
            <a:r>
              <a:rPr lang="en-US" altLang="zh-CN" sz="1400" dirty="0" smtClean="0"/>
              <a:t>			if(!win[</a:t>
            </a:r>
            <a:r>
              <a:rPr lang="en-US" altLang="zh-CN" sz="1400" dirty="0" err="1" smtClean="0"/>
              <a:t>i</a:t>
            </a:r>
            <a:r>
              <a:rPr lang="en-US" altLang="zh-CN" sz="1400" dirty="0" smtClean="0"/>
              <a:t>][n-</a:t>
            </a:r>
            <a:r>
              <a:rPr lang="en-US" altLang="zh-CN" sz="1400" dirty="0" err="1" smtClean="0"/>
              <a:t>i</a:t>
            </a:r>
            <a:r>
              <a:rPr lang="en-US" altLang="zh-CN" sz="1400" dirty="0" smtClean="0"/>
              <a:t>]) win[n][m]=1;</a:t>
            </a:r>
          </a:p>
          <a:p>
            <a:r>
              <a:rPr lang="en-US" altLang="zh-CN" sz="1400" dirty="0" smtClean="0"/>
              <a:t>			for(</a:t>
            </a:r>
            <a:r>
              <a:rPr lang="en-US" altLang="zh-CN" sz="1400" dirty="0" err="1" smtClean="0"/>
              <a:t>int</a:t>
            </a:r>
            <a:r>
              <a:rPr lang="en-US" altLang="zh-CN" sz="1400" dirty="0" smtClean="0"/>
              <a:t> </a:t>
            </a:r>
            <a:r>
              <a:rPr lang="en-US" altLang="zh-CN" sz="1400" dirty="0" err="1" smtClean="0"/>
              <a:t>i</a:t>
            </a:r>
            <a:r>
              <a:rPr lang="en-US" altLang="zh-CN" sz="1400" dirty="0" smtClean="0"/>
              <a:t>=1;i&lt;</a:t>
            </a:r>
            <a:r>
              <a:rPr lang="en-US" altLang="zh-CN" sz="1400" dirty="0" err="1" smtClean="0"/>
              <a:t>m;i</a:t>
            </a:r>
            <a:r>
              <a:rPr lang="en-US" altLang="zh-CN" sz="1400" dirty="0" smtClean="0"/>
              <a:t>++) </a:t>
            </a:r>
          </a:p>
          <a:p>
            <a:r>
              <a:rPr lang="en-US" altLang="zh-CN" sz="1400" dirty="0" smtClean="0"/>
              <a:t>			if(!win[</a:t>
            </a:r>
            <a:r>
              <a:rPr lang="en-US" altLang="zh-CN" sz="1400" dirty="0" err="1" smtClean="0"/>
              <a:t>i</a:t>
            </a:r>
            <a:r>
              <a:rPr lang="en-US" altLang="zh-CN" sz="1400" dirty="0" smtClean="0"/>
              <a:t>][m-</a:t>
            </a:r>
            <a:r>
              <a:rPr lang="en-US" altLang="zh-CN" sz="1400" dirty="0" err="1" smtClean="0"/>
              <a:t>i</a:t>
            </a:r>
            <a:r>
              <a:rPr lang="en-US" altLang="zh-CN" sz="1400" dirty="0" smtClean="0"/>
              <a:t>]) win[n][m]=1;</a:t>
            </a:r>
          </a:p>
          <a:p>
            <a:r>
              <a:rPr lang="en-US" altLang="zh-CN" sz="1400" dirty="0" smtClean="0"/>
              <a:t>			if(n&lt;=m &amp;&amp; !win[n][m]) </a:t>
            </a:r>
            <a:r>
              <a:rPr lang="en-US" altLang="zh-CN" sz="1400" dirty="0" err="1" smtClean="0"/>
              <a:t>printf</a:t>
            </a:r>
            <a:r>
              <a:rPr lang="en-US" altLang="zh-CN" sz="1400" dirty="0" smtClean="0"/>
              <a:t>("%d %d\</a:t>
            </a:r>
            <a:r>
              <a:rPr lang="en-US" altLang="zh-CN" sz="1400" dirty="0" err="1" smtClean="0"/>
              <a:t>n",n,m</a:t>
            </a:r>
            <a:r>
              <a:rPr lang="en-US" altLang="zh-CN" sz="1400" dirty="0" smtClean="0"/>
              <a:t>);</a:t>
            </a:r>
          </a:p>
          <a:p>
            <a:r>
              <a:rPr lang="en-US" altLang="zh-CN" sz="1400" dirty="0" smtClean="0"/>
              <a:t>		}</a:t>
            </a:r>
          </a:p>
          <a:p>
            <a:r>
              <a:rPr lang="en-US" altLang="zh-CN" sz="1400" dirty="0" smtClean="0"/>
              <a:t>		</a:t>
            </a:r>
          </a:p>
          <a:p>
            <a:r>
              <a:rPr lang="en-US" altLang="zh-CN" sz="1400" dirty="0" smtClean="0"/>
              <a:t>	}	</a:t>
            </a:r>
          </a:p>
          <a:p>
            <a:r>
              <a:rPr lang="en-US" altLang="zh-CN" sz="1400" dirty="0" smtClean="0"/>
              <a:t>	return 0;</a:t>
            </a:r>
          </a:p>
          <a:p>
            <a:r>
              <a:rPr lang="en-US" altLang="zh-CN" sz="1400" dirty="0" smtClean="0"/>
              <a:t>}</a:t>
            </a:r>
          </a:p>
          <a:p>
            <a:endParaRPr lang="en-US" altLang="zh-CN" sz="1400" dirty="0" smtClean="0"/>
          </a:p>
          <a:p>
            <a:endParaRPr lang="en-US" altLang="zh-CN" sz="1400" dirty="0" smtClean="0"/>
          </a:p>
          <a:p>
            <a:endParaRPr lang="en-US" altLang="zh-CN" sz="1400" dirty="0"/>
          </a:p>
        </p:txBody>
      </p:sp>
    </p:spTree>
    <p:extLst>
      <p:ext uri="{BB962C8B-B14F-4D97-AF65-F5344CB8AC3E}">
        <p14:creationId xmlns:p14="http://schemas.microsoft.com/office/powerpoint/2010/main" xmlns="" val="13213391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5">
                                            <p:txEl>
                                              <p:pRg st="0" end="0"/>
                                            </p:txEl>
                                          </p:spTgt>
                                        </p:tgtEl>
                                        <p:attrNameLst>
                                          <p:attrName>style.visibility</p:attrName>
                                        </p:attrNameLst>
                                      </p:cBhvr>
                                      <p:to>
                                        <p:strVal val="visible"/>
                                      </p:to>
                                    </p:set>
                                    <p:animEffect transition="in" filter="wipe(down)">
                                      <p:cBhvr>
                                        <p:cTn id="17" dur="500"/>
                                        <p:tgtEl>
                                          <p:spTgt spid="95">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5">
                                            <p:txEl>
                                              <p:pRg st="1" end="1"/>
                                            </p:txEl>
                                          </p:spTgt>
                                        </p:tgtEl>
                                        <p:attrNameLst>
                                          <p:attrName>style.visibility</p:attrName>
                                        </p:attrNameLst>
                                      </p:cBhvr>
                                      <p:to>
                                        <p:strVal val="visible"/>
                                      </p:to>
                                    </p:set>
                                    <p:animEffect transition="in" filter="wipe(down)">
                                      <p:cBhvr>
                                        <p:cTn id="20" dur="500"/>
                                        <p:tgtEl>
                                          <p:spTgt spid="95">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5">
                                            <p:txEl>
                                              <p:pRg st="2" end="2"/>
                                            </p:txEl>
                                          </p:spTgt>
                                        </p:tgtEl>
                                        <p:attrNameLst>
                                          <p:attrName>style.visibility</p:attrName>
                                        </p:attrNameLst>
                                      </p:cBhvr>
                                      <p:to>
                                        <p:strVal val="visible"/>
                                      </p:to>
                                    </p:set>
                                    <p:animEffect transition="in" filter="wipe(down)">
                                      <p:cBhvr>
                                        <p:cTn id="23" dur="500"/>
                                        <p:tgtEl>
                                          <p:spTgt spid="95">
                                            <p:txEl>
                                              <p:pRg st="2" end="2"/>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5">
                                            <p:txEl>
                                              <p:pRg st="3" end="3"/>
                                            </p:txEl>
                                          </p:spTgt>
                                        </p:tgtEl>
                                        <p:attrNameLst>
                                          <p:attrName>style.visibility</p:attrName>
                                        </p:attrNameLst>
                                      </p:cBhvr>
                                      <p:to>
                                        <p:strVal val="visible"/>
                                      </p:to>
                                    </p:set>
                                    <p:animEffect transition="in" filter="wipe(down)">
                                      <p:cBhvr>
                                        <p:cTn id="26" dur="500"/>
                                        <p:tgtEl>
                                          <p:spTgt spid="95">
                                            <p:txEl>
                                              <p:pRg st="3" end="3"/>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5">
                                            <p:txEl>
                                              <p:pRg st="4" end="4"/>
                                            </p:txEl>
                                          </p:spTgt>
                                        </p:tgtEl>
                                        <p:attrNameLst>
                                          <p:attrName>style.visibility</p:attrName>
                                        </p:attrNameLst>
                                      </p:cBhvr>
                                      <p:to>
                                        <p:strVal val="visible"/>
                                      </p:to>
                                    </p:set>
                                    <p:animEffect transition="in" filter="wipe(down)">
                                      <p:cBhvr>
                                        <p:cTn id="29" dur="500"/>
                                        <p:tgtEl>
                                          <p:spTgt spid="95">
                                            <p:txEl>
                                              <p:pRg st="4" end="4"/>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5">
                                            <p:txEl>
                                              <p:pRg st="5" end="5"/>
                                            </p:txEl>
                                          </p:spTgt>
                                        </p:tgtEl>
                                        <p:attrNameLst>
                                          <p:attrName>style.visibility</p:attrName>
                                        </p:attrNameLst>
                                      </p:cBhvr>
                                      <p:to>
                                        <p:strVal val="visible"/>
                                      </p:to>
                                    </p:set>
                                    <p:animEffect transition="in" filter="wipe(down)">
                                      <p:cBhvr>
                                        <p:cTn id="32" dur="500"/>
                                        <p:tgtEl>
                                          <p:spTgt spid="95">
                                            <p:txEl>
                                              <p:pRg st="5" end="5"/>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5">
                                            <p:txEl>
                                              <p:pRg st="6" end="6"/>
                                            </p:txEl>
                                          </p:spTgt>
                                        </p:tgtEl>
                                        <p:attrNameLst>
                                          <p:attrName>style.visibility</p:attrName>
                                        </p:attrNameLst>
                                      </p:cBhvr>
                                      <p:to>
                                        <p:strVal val="visible"/>
                                      </p:to>
                                    </p:set>
                                    <p:animEffect transition="in" filter="wipe(down)">
                                      <p:cBhvr>
                                        <p:cTn id="35" dur="500"/>
                                        <p:tgtEl>
                                          <p:spTgt spid="95">
                                            <p:txEl>
                                              <p:pRg st="6" end="6"/>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95">
                                            <p:txEl>
                                              <p:pRg st="7" end="7"/>
                                            </p:txEl>
                                          </p:spTgt>
                                        </p:tgtEl>
                                        <p:attrNameLst>
                                          <p:attrName>style.visibility</p:attrName>
                                        </p:attrNameLst>
                                      </p:cBhvr>
                                      <p:to>
                                        <p:strVal val="visible"/>
                                      </p:to>
                                    </p:set>
                                    <p:animEffect transition="in" filter="wipe(down)">
                                      <p:cBhvr>
                                        <p:cTn id="38" dur="500"/>
                                        <p:tgtEl>
                                          <p:spTgt spid="95">
                                            <p:txEl>
                                              <p:pRg st="7" end="7"/>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5">
                                            <p:txEl>
                                              <p:pRg st="8" end="8"/>
                                            </p:txEl>
                                          </p:spTgt>
                                        </p:tgtEl>
                                        <p:attrNameLst>
                                          <p:attrName>style.visibility</p:attrName>
                                        </p:attrNameLst>
                                      </p:cBhvr>
                                      <p:to>
                                        <p:strVal val="visible"/>
                                      </p:to>
                                    </p:set>
                                    <p:animEffect transition="in" filter="wipe(down)">
                                      <p:cBhvr>
                                        <p:cTn id="41" dur="500"/>
                                        <p:tgtEl>
                                          <p:spTgt spid="95">
                                            <p:txEl>
                                              <p:pRg st="8" end="8"/>
                                            </p:txEl>
                                          </p:spTgt>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5">
                                            <p:txEl>
                                              <p:pRg st="9" end="9"/>
                                            </p:txEl>
                                          </p:spTgt>
                                        </p:tgtEl>
                                        <p:attrNameLst>
                                          <p:attrName>style.visibility</p:attrName>
                                        </p:attrNameLst>
                                      </p:cBhvr>
                                      <p:to>
                                        <p:strVal val="visible"/>
                                      </p:to>
                                    </p:set>
                                    <p:animEffect transition="in" filter="wipe(down)">
                                      <p:cBhvr>
                                        <p:cTn id="44" dur="500"/>
                                        <p:tgtEl>
                                          <p:spTgt spid="95">
                                            <p:txEl>
                                              <p:pRg st="9" end="9"/>
                                            </p:txEl>
                                          </p:spTgt>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5">
                                            <p:txEl>
                                              <p:pRg st="10" end="10"/>
                                            </p:txEl>
                                          </p:spTgt>
                                        </p:tgtEl>
                                        <p:attrNameLst>
                                          <p:attrName>style.visibility</p:attrName>
                                        </p:attrNameLst>
                                      </p:cBhvr>
                                      <p:to>
                                        <p:strVal val="visible"/>
                                      </p:to>
                                    </p:set>
                                    <p:animEffect transition="in" filter="wipe(down)">
                                      <p:cBhvr>
                                        <p:cTn id="47" dur="500"/>
                                        <p:tgtEl>
                                          <p:spTgt spid="95">
                                            <p:txEl>
                                              <p:pRg st="10" end="10"/>
                                            </p:txEl>
                                          </p:spTgt>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5">
                                            <p:txEl>
                                              <p:pRg st="11" end="11"/>
                                            </p:txEl>
                                          </p:spTgt>
                                        </p:tgtEl>
                                        <p:attrNameLst>
                                          <p:attrName>style.visibility</p:attrName>
                                        </p:attrNameLst>
                                      </p:cBhvr>
                                      <p:to>
                                        <p:strVal val="visible"/>
                                      </p:to>
                                    </p:set>
                                    <p:animEffect transition="in" filter="wipe(down)">
                                      <p:cBhvr>
                                        <p:cTn id="50" dur="500"/>
                                        <p:tgtEl>
                                          <p:spTgt spid="95">
                                            <p:txEl>
                                              <p:pRg st="11" end="11"/>
                                            </p:txEl>
                                          </p:spTgt>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95">
                                            <p:txEl>
                                              <p:pRg st="12" end="12"/>
                                            </p:txEl>
                                          </p:spTgt>
                                        </p:tgtEl>
                                        <p:attrNameLst>
                                          <p:attrName>style.visibility</p:attrName>
                                        </p:attrNameLst>
                                      </p:cBhvr>
                                      <p:to>
                                        <p:strVal val="visible"/>
                                      </p:to>
                                    </p:set>
                                    <p:animEffect transition="in" filter="wipe(down)">
                                      <p:cBhvr>
                                        <p:cTn id="53" dur="500"/>
                                        <p:tgtEl>
                                          <p:spTgt spid="95">
                                            <p:txEl>
                                              <p:pRg st="12" end="12"/>
                                            </p:tx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5">
                                            <p:txEl>
                                              <p:pRg st="13" end="13"/>
                                            </p:txEl>
                                          </p:spTgt>
                                        </p:tgtEl>
                                        <p:attrNameLst>
                                          <p:attrName>style.visibility</p:attrName>
                                        </p:attrNameLst>
                                      </p:cBhvr>
                                      <p:to>
                                        <p:strVal val="visible"/>
                                      </p:to>
                                    </p:set>
                                    <p:animEffect transition="in" filter="wipe(down)">
                                      <p:cBhvr>
                                        <p:cTn id="56" dur="500"/>
                                        <p:tgtEl>
                                          <p:spTgt spid="95">
                                            <p:txEl>
                                              <p:pRg st="13" end="13"/>
                                            </p:txEl>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5">
                                            <p:txEl>
                                              <p:pRg st="14" end="14"/>
                                            </p:txEl>
                                          </p:spTgt>
                                        </p:tgtEl>
                                        <p:attrNameLst>
                                          <p:attrName>style.visibility</p:attrName>
                                        </p:attrNameLst>
                                      </p:cBhvr>
                                      <p:to>
                                        <p:strVal val="visible"/>
                                      </p:to>
                                    </p:set>
                                    <p:animEffect transition="in" filter="wipe(down)">
                                      <p:cBhvr>
                                        <p:cTn id="59" dur="500"/>
                                        <p:tgtEl>
                                          <p:spTgt spid="95">
                                            <p:txEl>
                                              <p:pRg st="14" end="14"/>
                                            </p:txEl>
                                          </p:spTgt>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5">
                                            <p:txEl>
                                              <p:pRg st="15" end="15"/>
                                            </p:txEl>
                                          </p:spTgt>
                                        </p:tgtEl>
                                        <p:attrNameLst>
                                          <p:attrName>style.visibility</p:attrName>
                                        </p:attrNameLst>
                                      </p:cBhvr>
                                      <p:to>
                                        <p:strVal val="visible"/>
                                      </p:to>
                                    </p:set>
                                    <p:animEffect transition="in" filter="wipe(down)">
                                      <p:cBhvr>
                                        <p:cTn id="62" dur="500"/>
                                        <p:tgtEl>
                                          <p:spTgt spid="95">
                                            <p:txEl>
                                              <p:pRg st="15" end="15"/>
                                            </p:txEl>
                                          </p:spTgt>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95">
                                            <p:txEl>
                                              <p:pRg st="16" end="16"/>
                                            </p:txEl>
                                          </p:spTgt>
                                        </p:tgtEl>
                                        <p:attrNameLst>
                                          <p:attrName>style.visibility</p:attrName>
                                        </p:attrNameLst>
                                      </p:cBhvr>
                                      <p:to>
                                        <p:strVal val="visible"/>
                                      </p:to>
                                    </p:set>
                                    <p:animEffect transition="in" filter="wipe(down)">
                                      <p:cBhvr>
                                        <p:cTn id="65" dur="500"/>
                                        <p:tgtEl>
                                          <p:spTgt spid="95">
                                            <p:txEl>
                                              <p:pRg st="16" end="16"/>
                                            </p:txEl>
                                          </p:spTgt>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95">
                                            <p:txEl>
                                              <p:pRg st="17" end="17"/>
                                            </p:txEl>
                                          </p:spTgt>
                                        </p:tgtEl>
                                        <p:attrNameLst>
                                          <p:attrName>style.visibility</p:attrName>
                                        </p:attrNameLst>
                                      </p:cBhvr>
                                      <p:to>
                                        <p:strVal val="visible"/>
                                      </p:to>
                                    </p:set>
                                    <p:animEffect transition="in" filter="wipe(down)">
                                      <p:cBhvr>
                                        <p:cTn id="68" dur="500"/>
                                        <p:tgtEl>
                                          <p:spTgt spid="95">
                                            <p:txEl>
                                              <p:pRg st="17" end="17"/>
                                            </p:txEl>
                                          </p:spTgt>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5">
                                            <p:txEl>
                                              <p:pRg st="18" end="18"/>
                                            </p:txEl>
                                          </p:spTgt>
                                        </p:tgtEl>
                                        <p:attrNameLst>
                                          <p:attrName>style.visibility</p:attrName>
                                        </p:attrNameLst>
                                      </p:cBhvr>
                                      <p:to>
                                        <p:strVal val="visible"/>
                                      </p:to>
                                    </p:set>
                                    <p:animEffect transition="in" filter="wipe(down)">
                                      <p:cBhvr>
                                        <p:cTn id="71" dur="500"/>
                                        <p:tgtEl>
                                          <p:spTgt spid="95">
                                            <p:txEl>
                                              <p:pRg st="18" end="18"/>
                                            </p:txEl>
                                          </p:spTgt>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95">
                                            <p:txEl>
                                              <p:pRg st="19" end="19"/>
                                            </p:txEl>
                                          </p:spTgt>
                                        </p:tgtEl>
                                        <p:attrNameLst>
                                          <p:attrName>style.visibility</p:attrName>
                                        </p:attrNameLst>
                                      </p:cBhvr>
                                      <p:to>
                                        <p:strVal val="visible"/>
                                      </p:to>
                                    </p:set>
                                    <p:animEffect transition="in" filter="wipe(down)">
                                      <p:cBhvr>
                                        <p:cTn id="74" dur="500"/>
                                        <p:tgtEl>
                                          <p:spTgt spid="95">
                                            <p:txEl>
                                              <p:pRg st="19" end="19"/>
                                            </p:txEl>
                                          </p:spTgt>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95">
                                            <p:txEl>
                                              <p:pRg st="20" end="20"/>
                                            </p:txEl>
                                          </p:spTgt>
                                        </p:tgtEl>
                                        <p:attrNameLst>
                                          <p:attrName>style.visibility</p:attrName>
                                        </p:attrNameLst>
                                      </p:cBhvr>
                                      <p:to>
                                        <p:strVal val="visible"/>
                                      </p:to>
                                    </p:set>
                                    <p:animEffect transition="in" filter="wipe(down)">
                                      <p:cBhvr>
                                        <p:cTn id="77" dur="500"/>
                                        <p:tgtEl>
                                          <p:spTgt spid="9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95"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2592288"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SG</a:t>
            </a:r>
            <a:r>
              <a:rPr lang="zh-CN" altLang="en-US" sz="1600" b="1" dirty="0" smtClean="0">
                <a:solidFill>
                  <a:schemeClr val="tx1">
                    <a:lumMod val="65000"/>
                    <a:lumOff val="35000"/>
                  </a:schemeClr>
                </a:solidFill>
                <a:latin typeface="微软雅黑" pitchFamily="34" charset="-122"/>
                <a:ea typeface="微软雅黑" pitchFamily="34" charset="-122"/>
              </a:rPr>
              <a:t>函数与</a:t>
            </a:r>
            <a:r>
              <a:rPr lang="en-US" altLang="zh-CN" sz="1600" b="1" dirty="0" smtClean="0">
                <a:solidFill>
                  <a:schemeClr val="tx1">
                    <a:lumMod val="65000"/>
                    <a:lumOff val="35000"/>
                  </a:schemeClr>
                </a:solidFill>
                <a:latin typeface="微软雅黑" pitchFamily="34" charset="-122"/>
                <a:ea typeface="微软雅黑" pitchFamily="34" charset="-122"/>
              </a:rPr>
              <a:t>SG</a:t>
            </a:r>
            <a:r>
              <a:rPr lang="zh-CN" altLang="en-US" sz="1600" b="1" dirty="0" smtClean="0">
                <a:solidFill>
                  <a:schemeClr val="tx1">
                    <a:lumMod val="65000"/>
                    <a:lumOff val="35000"/>
                  </a:schemeClr>
                </a:solidFill>
                <a:latin typeface="微软雅黑" pitchFamily="34" charset="-122"/>
                <a:ea typeface="微软雅黑" pitchFamily="34" charset="-122"/>
              </a:rPr>
              <a:t>定理</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1026" name="Rectangle 2"/>
          <p:cNvSpPr>
            <a:spLocks noChangeArrowheads="1"/>
          </p:cNvSpPr>
          <p:nvPr/>
        </p:nvSpPr>
        <p:spPr bwMode="auto">
          <a:xfrm>
            <a:off x="971600" y="926600"/>
            <a:ext cx="5472608"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b="1" dirty="0" smtClean="0">
                <a:solidFill>
                  <a:srgbClr val="333333"/>
                </a:solidFill>
                <a:latin typeface="Times New Roman" pitchFamily="18" charset="0"/>
                <a:ea typeface="宋体" pitchFamily="2" charset="-122"/>
                <a:cs typeface="Arial" pitchFamily="34" charset="0"/>
              </a:rPr>
              <a:t>针对多堆的题目，一般通过计算单堆的</a:t>
            </a:r>
            <a:r>
              <a:rPr lang="en-US" altLang="zh-CN" b="1" dirty="0" smtClean="0">
                <a:solidFill>
                  <a:srgbClr val="333333"/>
                </a:solidFill>
                <a:latin typeface="Times New Roman" pitchFamily="18" charset="0"/>
                <a:ea typeface="宋体" pitchFamily="2" charset="-122"/>
                <a:cs typeface="Arial" pitchFamily="34" charset="0"/>
              </a:rPr>
              <a:t>SG</a:t>
            </a:r>
            <a:r>
              <a:rPr lang="zh-CN" altLang="en-US" b="1" dirty="0" smtClean="0">
                <a:solidFill>
                  <a:srgbClr val="333333"/>
                </a:solidFill>
                <a:latin typeface="Times New Roman" pitchFamily="18" charset="0"/>
                <a:ea typeface="宋体" pitchFamily="2" charset="-122"/>
                <a:cs typeface="Arial" pitchFamily="34" charset="0"/>
              </a:rPr>
              <a:t>函数，再通过</a:t>
            </a:r>
            <a:r>
              <a:rPr lang="en-US" altLang="zh-CN" b="1" dirty="0" smtClean="0">
                <a:solidFill>
                  <a:srgbClr val="333333"/>
                </a:solidFill>
                <a:latin typeface="Times New Roman" pitchFamily="18" charset="0"/>
                <a:ea typeface="宋体" pitchFamily="2" charset="-122"/>
                <a:cs typeface="Arial" pitchFamily="34" charset="0"/>
              </a:rPr>
              <a:t>SG</a:t>
            </a:r>
            <a:r>
              <a:rPr lang="zh-CN" altLang="en-US" b="1" dirty="0" smtClean="0">
                <a:solidFill>
                  <a:srgbClr val="333333"/>
                </a:solidFill>
                <a:latin typeface="Times New Roman" pitchFamily="18" charset="0"/>
                <a:ea typeface="宋体" pitchFamily="2" charset="-122"/>
                <a:cs typeface="Arial" pitchFamily="34" charset="0"/>
              </a:rPr>
              <a:t>定理对所有堆的结果进行合并计算。</a:t>
            </a:r>
            <a:endParaRPr lang="en-US" altLang="zh-CN"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en-US" altLang="zh-CN"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en-US" altLang="zh-CN"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dirty="0" smtClean="0">
                <a:solidFill>
                  <a:srgbClr val="333333"/>
                </a:solidFill>
                <a:latin typeface="Times New Roman" pitchFamily="18" charset="0"/>
                <a:ea typeface="宋体" pitchFamily="2" charset="-122"/>
                <a:cs typeface="Arial" pitchFamily="34" charset="0"/>
              </a:rPr>
              <a:t>例：</a:t>
            </a:r>
            <a:r>
              <a:rPr lang="en-US" altLang="zh-CN" dirty="0" err="1" smtClean="0">
                <a:solidFill>
                  <a:srgbClr val="333333"/>
                </a:solidFill>
                <a:latin typeface="Times New Roman" pitchFamily="18" charset="0"/>
                <a:ea typeface="宋体" pitchFamily="2" charset="-122"/>
                <a:cs typeface="Arial" pitchFamily="34" charset="0"/>
              </a:rPr>
              <a:t>Treblecross</a:t>
            </a:r>
            <a:r>
              <a:rPr lang="zh-CN" altLang="en-US" dirty="0" smtClean="0">
                <a:solidFill>
                  <a:srgbClr val="333333"/>
                </a:solidFill>
                <a:latin typeface="Times New Roman" pitchFamily="18" charset="0"/>
                <a:ea typeface="宋体" pitchFamily="2" charset="-122"/>
                <a:cs typeface="Arial" pitchFamily="34" charset="0"/>
              </a:rPr>
              <a:t>游戏 </a:t>
            </a:r>
            <a:r>
              <a:rPr lang="en-GB" altLang="zh-CN" dirty="0" smtClean="0">
                <a:solidFill>
                  <a:srgbClr val="333333"/>
                </a:solidFill>
                <a:latin typeface="Times New Roman" pitchFamily="18" charset="0"/>
                <a:ea typeface="宋体" pitchFamily="2" charset="-122"/>
                <a:cs typeface="Arial" pitchFamily="34" charset="0"/>
              </a:rPr>
              <a:t>(uva10561)</a:t>
            </a:r>
          </a:p>
          <a:p>
            <a:pPr lvl="0" fontAlgn="base">
              <a:spcBef>
                <a:spcPct val="0"/>
              </a:spcBef>
              <a:spcAft>
                <a:spcPct val="0"/>
              </a:spcAft>
            </a:pPr>
            <a:r>
              <a:rPr lang="zh-CN" altLang="en-US" dirty="0" smtClean="0">
                <a:solidFill>
                  <a:srgbClr val="333333"/>
                </a:solidFill>
                <a:latin typeface="Times New Roman" pitchFamily="18" charset="0"/>
                <a:ea typeface="宋体" pitchFamily="2" charset="-122"/>
                <a:cs typeface="Arial" pitchFamily="34" charset="0"/>
              </a:rPr>
              <a:t> </a:t>
            </a:r>
            <a:endParaRPr lang="en-US" altLang="zh-CN"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dirty="0" smtClean="0">
                <a:solidFill>
                  <a:srgbClr val="333333"/>
                </a:solidFill>
                <a:latin typeface="Times New Roman" pitchFamily="18" charset="0"/>
                <a:ea typeface="宋体" pitchFamily="2" charset="-122"/>
                <a:cs typeface="Arial" pitchFamily="34" charset="0"/>
              </a:rPr>
              <a:t>有</a:t>
            </a:r>
            <a:r>
              <a:rPr lang="en-US" altLang="zh-CN" dirty="0" smtClean="0">
                <a:solidFill>
                  <a:srgbClr val="333333"/>
                </a:solidFill>
                <a:latin typeface="Times New Roman" pitchFamily="18" charset="0"/>
                <a:ea typeface="宋体" pitchFamily="2" charset="-122"/>
                <a:cs typeface="Arial" pitchFamily="34" charset="0"/>
              </a:rPr>
              <a:t>n</a:t>
            </a:r>
            <a:r>
              <a:rPr lang="zh-CN" altLang="en-US" dirty="0" smtClean="0">
                <a:solidFill>
                  <a:srgbClr val="333333"/>
                </a:solidFill>
                <a:latin typeface="Times New Roman" pitchFamily="18" charset="0"/>
                <a:ea typeface="宋体" pitchFamily="2" charset="-122"/>
                <a:cs typeface="Arial" pitchFamily="34" charset="0"/>
              </a:rPr>
              <a:t>个格子排成一行，其中有一些格子里面有字符</a:t>
            </a:r>
            <a:r>
              <a:rPr lang="en-US" altLang="zh-CN" dirty="0" smtClean="0">
                <a:solidFill>
                  <a:srgbClr val="333333"/>
                </a:solidFill>
                <a:latin typeface="Times New Roman" pitchFamily="18" charset="0"/>
                <a:ea typeface="宋体" pitchFamily="2" charset="-122"/>
                <a:cs typeface="Arial" pitchFamily="34" charset="0"/>
              </a:rPr>
              <a:t>X</a:t>
            </a:r>
            <a:r>
              <a:rPr lang="zh-CN" altLang="en-US" dirty="0" smtClean="0">
                <a:solidFill>
                  <a:srgbClr val="333333"/>
                </a:solidFill>
                <a:latin typeface="Times New Roman" pitchFamily="18" charset="0"/>
                <a:ea typeface="宋体" pitchFamily="2" charset="-122"/>
                <a:cs typeface="Arial" pitchFamily="34" charset="0"/>
              </a:rPr>
              <a:t>。两个游戏者轮流操作，可以选择一个空的格子放上一个字符</a:t>
            </a:r>
            <a:r>
              <a:rPr lang="en-US" altLang="zh-CN" dirty="0" smtClean="0">
                <a:solidFill>
                  <a:srgbClr val="333333"/>
                </a:solidFill>
                <a:latin typeface="Times New Roman" pitchFamily="18" charset="0"/>
                <a:ea typeface="宋体" pitchFamily="2" charset="-122"/>
                <a:cs typeface="Arial" pitchFamily="34" charset="0"/>
              </a:rPr>
              <a:t>X</a:t>
            </a:r>
            <a:r>
              <a:rPr lang="zh-CN" altLang="en-US" dirty="0" smtClean="0">
                <a:solidFill>
                  <a:srgbClr val="333333"/>
                </a:solidFill>
                <a:latin typeface="Times New Roman" pitchFamily="18" charset="0"/>
                <a:ea typeface="宋体" pitchFamily="2" charset="-122"/>
                <a:cs typeface="Arial" pitchFamily="34" charset="0"/>
              </a:rPr>
              <a:t>。如果此时有连续的</a:t>
            </a:r>
            <a:r>
              <a:rPr lang="en-US" altLang="zh-CN" dirty="0" smtClean="0">
                <a:solidFill>
                  <a:srgbClr val="333333"/>
                </a:solidFill>
                <a:latin typeface="Times New Roman" pitchFamily="18" charset="0"/>
                <a:ea typeface="宋体" pitchFamily="2" charset="-122"/>
                <a:cs typeface="Arial" pitchFamily="34" charset="0"/>
              </a:rPr>
              <a:t>3</a:t>
            </a:r>
            <a:r>
              <a:rPr lang="zh-CN" altLang="en-US" dirty="0" smtClean="0">
                <a:solidFill>
                  <a:srgbClr val="333333"/>
                </a:solidFill>
                <a:latin typeface="Times New Roman" pitchFamily="18" charset="0"/>
                <a:ea typeface="宋体" pitchFamily="2" charset="-122"/>
                <a:cs typeface="Arial" pitchFamily="34" charset="0"/>
              </a:rPr>
              <a:t>个</a:t>
            </a:r>
            <a:r>
              <a:rPr lang="en-US" altLang="zh-CN" dirty="0" smtClean="0">
                <a:solidFill>
                  <a:srgbClr val="333333"/>
                </a:solidFill>
                <a:latin typeface="Times New Roman" pitchFamily="18" charset="0"/>
                <a:ea typeface="宋体" pitchFamily="2" charset="-122"/>
                <a:cs typeface="Arial" pitchFamily="34" charset="0"/>
              </a:rPr>
              <a:t>X</a:t>
            </a:r>
            <a:r>
              <a:rPr lang="zh-CN" altLang="en-US" dirty="0" smtClean="0">
                <a:solidFill>
                  <a:srgbClr val="333333"/>
                </a:solidFill>
                <a:latin typeface="Times New Roman" pitchFamily="18" charset="0"/>
                <a:ea typeface="宋体" pitchFamily="2" charset="-122"/>
                <a:cs typeface="Arial" pitchFamily="34" charset="0"/>
              </a:rPr>
              <a:t>出现，则当前操作的游戏者获得胜利。初始保证不会有连续的</a:t>
            </a:r>
            <a:r>
              <a:rPr lang="en-US" altLang="zh-CN" dirty="0" smtClean="0">
                <a:solidFill>
                  <a:srgbClr val="333333"/>
                </a:solidFill>
                <a:latin typeface="Times New Roman" pitchFamily="18" charset="0"/>
                <a:ea typeface="宋体" pitchFamily="2" charset="-122"/>
                <a:cs typeface="Arial" pitchFamily="34" charset="0"/>
              </a:rPr>
              <a:t>3</a:t>
            </a:r>
            <a:r>
              <a:rPr lang="zh-CN" altLang="en-US" dirty="0" smtClean="0">
                <a:solidFill>
                  <a:srgbClr val="333333"/>
                </a:solidFill>
                <a:latin typeface="Times New Roman" pitchFamily="18" charset="0"/>
                <a:ea typeface="宋体" pitchFamily="2" charset="-122"/>
                <a:cs typeface="Arial" pitchFamily="34" charset="0"/>
              </a:rPr>
              <a:t>个</a:t>
            </a:r>
            <a:r>
              <a:rPr lang="en-US" altLang="zh-CN" dirty="0" smtClean="0">
                <a:solidFill>
                  <a:srgbClr val="333333"/>
                </a:solidFill>
                <a:latin typeface="Times New Roman" pitchFamily="18" charset="0"/>
                <a:ea typeface="宋体" pitchFamily="2" charset="-122"/>
                <a:cs typeface="Arial" pitchFamily="34" charset="0"/>
              </a:rPr>
              <a:t>X</a:t>
            </a:r>
            <a:r>
              <a:rPr lang="zh-CN" altLang="en-US" dirty="0" smtClean="0">
                <a:solidFill>
                  <a:srgbClr val="333333"/>
                </a:solidFill>
                <a:latin typeface="Times New Roman" pitchFamily="18" charset="0"/>
                <a:ea typeface="宋体" pitchFamily="2" charset="-122"/>
                <a:cs typeface="Arial" pitchFamily="34" charset="0"/>
              </a:rPr>
              <a:t>出现。请判断先手必胜还是必败。</a:t>
            </a:r>
            <a:endParaRPr lang="en-US" altLang="zh-CN"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6">
                                            <p:txEl>
                                              <p:pRg st="0" end="0"/>
                                            </p:txEl>
                                          </p:spTgt>
                                        </p:tgtEl>
                                        <p:attrNameLst>
                                          <p:attrName>style.visibility</p:attrName>
                                        </p:attrNameLst>
                                      </p:cBhvr>
                                      <p:to>
                                        <p:strVal val="visible"/>
                                      </p:to>
                                    </p:set>
                                    <p:animEffect transition="in" filter="wipe(down)">
                                      <p:cBhvr>
                                        <p:cTn id="17" dur="500"/>
                                        <p:tgtEl>
                                          <p:spTgt spid="10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wipe(down)">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wipe(down)">
                                      <p:cBhvr>
                                        <p:cTn id="27" dur="500"/>
                                        <p:tgtEl>
                                          <p:spTgt spid="10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26">
                                            <p:txEl>
                                              <p:pRg st="5" end="5"/>
                                            </p:txEl>
                                          </p:spTgt>
                                        </p:tgtEl>
                                        <p:attrNameLst>
                                          <p:attrName>style.visibility</p:attrName>
                                        </p:attrNameLst>
                                      </p:cBhvr>
                                      <p:to>
                                        <p:strVal val="visible"/>
                                      </p:to>
                                    </p:set>
                                    <p:animEffect transition="in" filter="wipe(down)">
                                      <p:cBhvr>
                                        <p:cTn id="32" dur="500"/>
                                        <p:tgtEl>
                                          <p:spTgt spid="10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102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2592288" cy="338554"/>
          </a:xfrm>
          <a:prstGeom prst="rect">
            <a:avLst/>
          </a:prstGeom>
          <a:noFill/>
          <a:effectLst/>
        </p:spPr>
        <p:txBody>
          <a:bodyPr wrap="square" rtlCol="0">
            <a:spAutoFit/>
          </a:bodyPr>
          <a:lstStyle/>
          <a:p>
            <a:r>
              <a:rPr lang="en-US" altLang="zh-CN" sz="1600" b="1" dirty="0" err="1" smtClean="0">
                <a:solidFill>
                  <a:schemeClr val="tx1">
                    <a:lumMod val="65000"/>
                    <a:lumOff val="35000"/>
                  </a:schemeClr>
                </a:solidFill>
                <a:latin typeface="微软雅黑" pitchFamily="34" charset="-122"/>
                <a:ea typeface="微软雅黑" pitchFamily="34" charset="-122"/>
              </a:rPr>
              <a:t>Treblecross</a:t>
            </a:r>
            <a:r>
              <a:rPr lang="zh-CN" altLang="en-US" sz="1600" b="1" dirty="0" smtClean="0">
                <a:solidFill>
                  <a:schemeClr val="tx1">
                    <a:lumMod val="65000"/>
                    <a:lumOff val="35000"/>
                  </a:schemeClr>
                </a:solidFill>
                <a:latin typeface="微软雅黑" pitchFamily="34" charset="-122"/>
                <a:ea typeface="微软雅黑" pitchFamily="34" charset="-122"/>
              </a:rPr>
              <a:t>游戏 </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1026" name="Rectangle 2"/>
          <p:cNvSpPr>
            <a:spLocks noChangeArrowheads="1"/>
          </p:cNvSpPr>
          <p:nvPr/>
        </p:nvSpPr>
        <p:spPr bwMode="auto">
          <a:xfrm>
            <a:off x="827584" y="987574"/>
            <a:ext cx="5472608"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600" b="1" dirty="0" smtClean="0">
                <a:solidFill>
                  <a:srgbClr val="333333"/>
                </a:solidFill>
                <a:latin typeface="Times New Roman" pitchFamily="18" charset="0"/>
                <a:ea typeface="宋体" pitchFamily="2" charset="-122"/>
                <a:cs typeface="Arial" pitchFamily="34" charset="0"/>
              </a:rPr>
              <a:t>显然如果局面如果已经有两个</a:t>
            </a:r>
            <a:r>
              <a:rPr lang="en-US" altLang="zh-CN" sz="1600" b="1" dirty="0" smtClean="0">
                <a:solidFill>
                  <a:srgbClr val="333333"/>
                </a:solidFill>
                <a:latin typeface="Times New Roman" pitchFamily="18" charset="0"/>
                <a:ea typeface="宋体" pitchFamily="2" charset="-122"/>
                <a:cs typeface="Arial" pitchFamily="34" charset="0"/>
              </a:rPr>
              <a:t>XX</a:t>
            </a:r>
            <a:r>
              <a:rPr lang="zh-CN" altLang="en-US" sz="1600" b="1" dirty="0" smtClean="0">
                <a:solidFill>
                  <a:srgbClr val="333333"/>
                </a:solidFill>
                <a:latin typeface="Times New Roman" pitchFamily="18" charset="0"/>
                <a:ea typeface="宋体" pitchFamily="2" charset="-122"/>
                <a:cs typeface="Arial" pitchFamily="34" charset="0"/>
              </a:rPr>
              <a:t>或者</a:t>
            </a:r>
            <a:r>
              <a:rPr lang="en-US" altLang="zh-CN" sz="1600" b="1" dirty="0" smtClean="0">
                <a:solidFill>
                  <a:srgbClr val="333333"/>
                </a:solidFill>
                <a:latin typeface="Times New Roman" pitchFamily="18" charset="0"/>
                <a:ea typeface="宋体" pitchFamily="2" charset="-122"/>
                <a:cs typeface="Arial" pitchFamily="34" charset="0"/>
              </a:rPr>
              <a:t>X.X</a:t>
            </a:r>
            <a:r>
              <a:rPr lang="zh-CN" altLang="en-US" sz="1600" b="1" dirty="0" smtClean="0">
                <a:solidFill>
                  <a:srgbClr val="333333"/>
                </a:solidFill>
                <a:latin typeface="Times New Roman" pitchFamily="18" charset="0"/>
                <a:ea typeface="宋体" pitchFamily="2" charset="-122"/>
                <a:cs typeface="Arial" pitchFamily="34" charset="0"/>
              </a:rPr>
              <a:t>，先手必胜。</a:t>
            </a:r>
            <a:endParaRPr lang="en-US" altLang="zh-CN" sz="16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en-US" altLang="zh-CN" sz="16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sz="1600" b="1" dirty="0" smtClean="0">
                <a:solidFill>
                  <a:srgbClr val="333333"/>
                </a:solidFill>
                <a:latin typeface="Times New Roman" pitchFamily="18" charset="0"/>
                <a:ea typeface="宋体" pitchFamily="2" charset="-122"/>
                <a:cs typeface="Arial" pitchFamily="34" charset="0"/>
              </a:rPr>
              <a:t>假设输入不会出现两个</a:t>
            </a:r>
            <a:r>
              <a:rPr lang="en-US" altLang="zh-CN" sz="1600" b="1" dirty="0" smtClean="0">
                <a:solidFill>
                  <a:srgbClr val="333333"/>
                </a:solidFill>
                <a:latin typeface="Times New Roman" pitchFamily="18" charset="0"/>
                <a:ea typeface="宋体" pitchFamily="2" charset="-122"/>
                <a:cs typeface="Arial" pitchFamily="34" charset="0"/>
              </a:rPr>
              <a:t>XX</a:t>
            </a:r>
            <a:r>
              <a:rPr lang="zh-CN" altLang="en-US" sz="1600" b="1" dirty="0" smtClean="0">
                <a:solidFill>
                  <a:srgbClr val="333333"/>
                </a:solidFill>
                <a:latin typeface="Times New Roman" pitchFamily="18" charset="0"/>
                <a:ea typeface="宋体" pitchFamily="2" charset="-122"/>
                <a:cs typeface="Arial" pitchFamily="34" charset="0"/>
              </a:rPr>
              <a:t>或者</a:t>
            </a:r>
            <a:r>
              <a:rPr lang="en-US" altLang="zh-CN" sz="1600" b="1" dirty="0" smtClean="0">
                <a:solidFill>
                  <a:srgbClr val="333333"/>
                </a:solidFill>
                <a:latin typeface="Times New Roman" pitchFamily="18" charset="0"/>
                <a:ea typeface="宋体" pitchFamily="2" charset="-122"/>
                <a:cs typeface="Arial" pitchFamily="34" charset="0"/>
              </a:rPr>
              <a:t>X.X</a:t>
            </a:r>
            <a:r>
              <a:rPr lang="zh-CN" altLang="en-US" sz="1600" b="1" dirty="0" smtClean="0">
                <a:solidFill>
                  <a:srgbClr val="333333"/>
                </a:solidFill>
                <a:latin typeface="Times New Roman" pitchFamily="18" charset="0"/>
                <a:ea typeface="宋体" pitchFamily="2" charset="-122"/>
                <a:cs typeface="Arial" pitchFamily="34" charset="0"/>
              </a:rPr>
              <a:t>。</a:t>
            </a:r>
            <a:endParaRPr lang="en-US" altLang="zh-CN" sz="16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en-US" altLang="zh-CN" sz="16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sz="1600" b="1" dirty="0" smtClean="0">
                <a:solidFill>
                  <a:srgbClr val="333333"/>
                </a:solidFill>
                <a:latin typeface="Times New Roman" pitchFamily="18" charset="0"/>
                <a:ea typeface="宋体" pitchFamily="2" charset="-122"/>
                <a:cs typeface="Arial" pitchFamily="34" charset="0"/>
              </a:rPr>
              <a:t>显然聪明的游戏者不会在距离</a:t>
            </a:r>
            <a:r>
              <a:rPr lang="en-US" altLang="zh-CN" sz="1600" b="1" dirty="0" smtClean="0">
                <a:solidFill>
                  <a:srgbClr val="333333"/>
                </a:solidFill>
                <a:latin typeface="Times New Roman" pitchFamily="18" charset="0"/>
                <a:ea typeface="宋体" pitchFamily="2" charset="-122"/>
                <a:cs typeface="Arial" pitchFamily="34" charset="0"/>
              </a:rPr>
              <a:t>X</a:t>
            </a:r>
            <a:r>
              <a:rPr lang="zh-CN" altLang="en-US" sz="1600" b="1" dirty="0" smtClean="0">
                <a:solidFill>
                  <a:srgbClr val="333333"/>
                </a:solidFill>
                <a:latin typeface="Times New Roman" pitchFamily="18" charset="0"/>
                <a:ea typeface="宋体" pitchFamily="2" charset="-122"/>
                <a:cs typeface="Arial" pitchFamily="34" charset="0"/>
              </a:rPr>
              <a:t>两个格子内放</a:t>
            </a:r>
            <a:r>
              <a:rPr lang="en-US" altLang="zh-CN" sz="1600" b="1" dirty="0" smtClean="0">
                <a:solidFill>
                  <a:srgbClr val="333333"/>
                </a:solidFill>
                <a:latin typeface="Times New Roman" pitchFamily="18" charset="0"/>
                <a:ea typeface="宋体" pitchFamily="2" charset="-122"/>
                <a:cs typeface="Arial" pitchFamily="34" charset="0"/>
              </a:rPr>
              <a:t>X</a:t>
            </a:r>
            <a:r>
              <a:rPr lang="zh-CN" altLang="en-US" sz="1600" b="1" dirty="0" smtClean="0">
                <a:solidFill>
                  <a:srgbClr val="333333"/>
                </a:solidFill>
                <a:latin typeface="Times New Roman" pitchFamily="18" charset="0"/>
                <a:ea typeface="宋体" pitchFamily="2" charset="-122"/>
                <a:cs typeface="Arial" pitchFamily="34" charset="0"/>
              </a:rPr>
              <a:t>。</a:t>
            </a:r>
            <a:endParaRPr lang="en-GB" altLang="zh-CN" sz="16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en-US" altLang="zh-CN" sz="16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en-US" altLang="zh-CN" sz="1600" b="1" dirty="0" smtClean="0">
                <a:solidFill>
                  <a:srgbClr val="333333"/>
                </a:solidFill>
                <a:latin typeface="Times New Roman" pitchFamily="18" charset="0"/>
                <a:ea typeface="宋体" pitchFamily="2" charset="-122"/>
                <a:cs typeface="Arial" pitchFamily="34" charset="0"/>
              </a:rPr>
              <a:t>g(x) </a:t>
            </a:r>
            <a:r>
              <a:rPr lang="zh-CN" altLang="en-US" sz="1600" b="1" dirty="0" smtClean="0">
                <a:solidFill>
                  <a:srgbClr val="333333"/>
                </a:solidFill>
                <a:latin typeface="Times New Roman" pitchFamily="18" charset="0"/>
                <a:ea typeface="宋体" pitchFamily="2" charset="-122"/>
                <a:cs typeface="Arial" pitchFamily="34" charset="0"/>
              </a:rPr>
              <a:t>表示由连续的</a:t>
            </a:r>
            <a:r>
              <a:rPr lang="en-US" altLang="zh-CN" sz="1600" b="1" dirty="0" smtClean="0">
                <a:solidFill>
                  <a:srgbClr val="333333"/>
                </a:solidFill>
                <a:latin typeface="Times New Roman" pitchFamily="18" charset="0"/>
                <a:ea typeface="宋体" pitchFamily="2" charset="-122"/>
                <a:cs typeface="Arial" pitchFamily="34" charset="0"/>
              </a:rPr>
              <a:t>x</a:t>
            </a:r>
            <a:r>
              <a:rPr lang="zh-CN" altLang="en-US" sz="1600" b="1" dirty="0" smtClean="0">
                <a:solidFill>
                  <a:srgbClr val="333333"/>
                </a:solidFill>
                <a:latin typeface="Times New Roman" pitchFamily="18" charset="0"/>
                <a:ea typeface="宋体" pitchFamily="2" charset="-122"/>
                <a:cs typeface="Arial" pitchFamily="34" charset="0"/>
              </a:rPr>
              <a:t>个格子组成的棋盘所对应的</a:t>
            </a:r>
            <a:r>
              <a:rPr lang="en-US" altLang="zh-CN" sz="1600" b="1" dirty="0" smtClean="0">
                <a:solidFill>
                  <a:srgbClr val="333333"/>
                </a:solidFill>
                <a:latin typeface="Times New Roman" pitchFamily="18" charset="0"/>
                <a:ea typeface="宋体" pitchFamily="2" charset="-122"/>
                <a:cs typeface="Arial" pitchFamily="34" charset="0"/>
              </a:rPr>
              <a:t>SG</a:t>
            </a:r>
            <a:r>
              <a:rPr lang="zh-CN" altLang="en-US" sz="1600" b="1" dirty="0" smtClean="0">
                <a:solidFill>
                  <a:srgbClr val="333333"/>
                </a:solidFill>
                <a:latin typeface="Times New Roman" pitchFamily="18" charset="0"/>
                <a:ea typeface="宋体" pitchFamily="2" charset="-122"/>
                <a:cs typeface="Arial" pitchFamily="34" charset="0"/>
              </a:rPr>
              <a:t>函数值。</a:t>
            </a:r>
            <a:endParaRPr lang="en-US" altLang="zh-CN" sz="16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en-US" altLang="zh-CN" sz="16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sz="1600" b="1" dirty="0" smtClean="0">
                <a:solidFill>
                  <a:srgbClr val="333333"/>
                </a:solidFill>
                <a:latin typeface="Times New Roman" pitchFamily="18" charset="0"/>
                <a:ea typeface="宋体" pitchFamily="2" charset="-122"/>
                <a:cs typeface="Arial" pitchFamily="34" charset="0"/>
              </a:rPr>
              <a:t>则：</a:t>
            </a:r>
            <a:r>
              <a:rPr lang="en-US" altLang="zh-CN" sz="1600" b="1" dirty="0" smtClean="0">
                <a:solidFill>
                  <a:srgbClr val="333333"/>
                </a:solidFill>
                <a:latin typeface="Times New Roman" pitchFamily="18" charset="0"/>
                <a:ea typeface="宋体" pitchFamily="2" charset="-122"/>
                <a:cs typeface="Arial" pitchFamily="34" charset="0"/>
              </a:rPr>
              <a:t>g</a:t>
            </a:r>
            <a:r>
              <a:rPr lang="en-GB" altLang="zh-CN" sz="1600" b="1" dirty="0" smtClean="0">
                <a:solidFill>
                  <a:srgbClr val="333333"/>
                </a:solidFill>
                <a:latin typeface="Times New Roman" pitchFamily="18" charset="0"/>
                <a:ea typeface="宋体" pitchFamily="2" charset="-122"/>
                <a:cs typeface="Arial" pitchFamily="34" charset="0"/>
              </a:rPr>
              <a:t>(x)=</a:t>
            </a:r>
            <a:r>
              <a:rPr lang="en-GB" altLang="zh-CN" sz="1600" b="1" dirty="0" err="1" smtClean="0">
                <a:solidFill>
                  <a:srgbClr val="333333"/>
                </a:solidFill>
                <a:latin typeface="Times New Roman" pitchFamily="18" charset="0"/>
                <a:ea typeface="宋体" pitchFamily="2" charset="-122"/>
                <a:cs typeface="Arial" pitchFamily="34" charset="0"/>
              </a:rPr>
              <a:t>mex</a:t>
            </a:r>
            <a:r>
              <a:rPr lang="en-GB" altLang="zh-CN" sz="1600" b="1" dirty="0" smtClean="0">
                <a:solidFill>
                  <a:srgbClr val="333333"/>
                </a:solidFill>
                <a:latin typeface="Times New Roman" pitchFamily="18" charset="0"/>
                <a:ea typeface="宋体" pitchFamily="2" charset="-122"/>
                <a:cs typeface="Arial" pitchFamily="34" charset="0"/>
              </a:rPr>
              <a:t>{g(x-3),g(x-4),g(x-5),g(1) </a:t>
            </a:r>
            <a:r>
              <a:rPr lang="en-GB" altLang="zh-CN" sz="1600" b="1" dirty="0" err="1" smtClean="0">
                <a:solidFill>
                  <a:srgbClr val="333333"/>
                </a:solidFill>
                <a:latin typeface="Times New Roman" pitchFamily="18" charset="0"/>
                <a:ea typeface="宋体" pitchFamily="2" charset="-122"/>
                <a:cs typeface="Arial" pitchFamily="34" charset="0"/>
              </a:rPr>
              <a:t>xor</a:t>
            </a:r>
            <a:r>
              <a:rPr lang="en-GB" altLang="zh-CN" sz="1600" b="1" dirty="0" smtClean="0">
                <a:solidFill>
                  <a:srgbClr val="333333"/>
                </a:solidFill>
                <a:latin typeface="Times New Roman" pitchFamily="18" charset="0"/>
                <a:ea typeface="宋体" pitchFamily="2" charset="-122"/>
                <a:cs typeface="Arial" pitchFamily="34" charset="0"/>
              </a:rPr>
              <a:t> g(x-6),g(2) </a:t>
            </a:r>
            <a:r>
              <a:rPr lang="en-GB" altLang="zh-CN" sz="1600" b="1" dirty="0" err="1" smtClean="0">
                <a:solidFill>
                  <a:srgbClr val="333333"/>
                </a:solidFill>
                <a:latin typeface="Times New Roman" pitchFamily="18" charset="0"/>
                <a:ea typeface="宋体" pitchFamily="2" charset="-122"/>
                <a:cs typeface="Arial" pitchFamily="34" charset="0"/>
              </a:rPr>
              <a:t>xor</a:t>
            </a:r>
            <a:r>
              <a:rPr lang="en-GB" altLang="zh-CN" sz="1600" b="1" dirty="0" smtClean="0">
                <a:solidFill>
                  <a:srgbClr val="333333"/>
                </a:solidFill>
                <a:latin typeface="Times New Roman" pitchFamily="18" charset="0"/>
                <a:ea typeface="宋体" pitchFamily="2" charset="-122"/>
                <a:cs typeface="Arial" pitchFamily="34" charset="0"/>
              </a:rPr>
              <a:t> g(x-7) … }</a:t>
            </a:r>
          </a:p>
          <a:p>
            <a:pPr lvl="0" fontAlgn="base">
              <a:spcBef>
                <a:spcPct val="0"/>
              </a:spcBef>
              <a:spcAft>
                <a:spcPct val="0"/>
              </a:spcAft>
            </a:pPr>
            <a:endParaRPr lang="en-GB" altLang="zh-CN" sz="16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sz="1600" b="1" dirty="0" smtClean="0">
                <a:solidFill>
                  <a:srgbClr val="333333"/>
                </a:solidFill>
                <a:latin typeface="Times New Roman" pitchFamily="18" charset="0"/>
                <a:ea typeface="宋体" pitchFamily="2" charset="-122"/>
                <a:cs typeface="Arial" pitchFamily="34" charset="0"/>
              </a:rPr>
              <a:t>边界</a:t>
            </a:r>
            <a:r>
              <a:rPr lang="en-GB" altLang="zh-CN" sz="1600" b="1" dirty="0" smtClean="0">
                <a:solidFill>
                  <a:srgbClr val="333333"/>
                </a:solidFill>
                <a:latin typeface="Times New Roman" pitchFamily="18" charset="0"/>
                <a:ea typeface="宋体" pitchFamily="2" charset="-122"/>
                <a:cs typeface="Arial" pitchFamily="34" charset="0"/>
              </a:rPr>
              <a:t>g(0)=0,g(1)=g(2)=g(3)=1.</a:t>
            </a:r>
            <a:endParaRPr lang="en-US" altLang="zh-CN" sz="1600" b="1"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6">
                                            <p:txEl>
                                              <p:pRg st="0" end="0"/>
                                            </p:txEl>
                                          </p:spTgt>
                                        </p:tgtEl>
                                        <p:attrNameLst>
                                          <p:attrName>style.visibility</p:attrName>
                                        </p:attrNameLst>
                                      </p:cBhvr>
                                      <p:to>
                                        <p:strVal val="visible"/>
                                      </p:to>
                                    </p:set>
                                    <p:animEffect transition="in" filter="wipe(down)">
                                      <p:cBhvr>
                                        <p:cTn id="17" dur="500"/>
                                        <p:tgtEl>
                                          <p:spTgt spid="10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26">
                                            <p:txEl>
                                              <p:pRg st="2" end="2"/>
                                            </p:txEl>
                                          </p:spTgt>
                                        </p:tgtEl>
                                        <p:attrNameLst>
                                          <p:attrName>style.visibility</p:attrName>
                                        </p:attrNameLst>
                                      </p:cBhvr>
                                      <p:to>
                                        <p:strVal val="visible"/>
                                      </p:to>
                                    </p:set>
                                    <p:animEffect transition="in" filter="wipe(down)">
                                      <p:cBhvr>
                                        <p:cTn id="22" dur="500"/>
                                        <p:tgtEl>
                                          <p:spTgt spid="10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wipe(down)">
                                      <p:cBhvr>
                                        <p:cTn id="27" dur="500"/>
                                        <p:tgtEl>
                                          <p:spTgt spid="10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26">
                                            <p:txEl>
                                              <p:pRg st="6" end="6"/>
                                            </p:txEl>
                                          </p:spTgt>
                                        </p:tgtEl>
                                        <p:attrNameLst>
                                          <p:attrName>style.visibility</p:attrName>
                                        </p:attrNameLst>
                                      </p:cBhvr>
                                      <p:to>
                                        <p:strVal val="visible"/>
                                      </p:to>
                                    </p:set>
                                    <p:animEffect transition="in" filter="wipe(down)">
                                      <p:cBhvr>
                                        <p:cTn id="32" dur="500"/>
                                        <p:tgtEl>
                                          <p:spTgt spid="102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26">
                                            <p:txEl>
                                              <p:pRg st="8" end="8"/>
                                            </p:txEl>
                                          </p:spTgt>
                                        </p:tgtEl>
                                        <p:attrNameLst>
                                          <p:attrName>style.visibility</p:attrName>
                                        </p:attrNameLst>
                                      </p:cBhvr>
                                      <p:to>
                                        <p:strVal val="visible"/>
                                      </p:to>
                                    </p:set>
                                    <p:animEffect transition="in" filter="wipe(down)">
                                      <p:cBhvr>
                                        <p:cTn id="37" dur="500"/>
                                        <p:tgtEl>
                                          <p:spTgt spid="102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26">
                                            <p:txEl>
                                              <p:pRg st="10" end="10"/>
                                            </p:txEl>
                                          </p:spTgt>
                                        </p:tgtEl>
                                        <p:attrNameLst>
                                          <p:attrName>style.visibility</p:attrName>
                                        </p:attrNameLst>
                                      </p:cBhvr>
                                      <p:to>
                                        <p:strVal val="visible"/>
                                      </p:to>
                                    </p:set>
                                    <p:animEffect transition="in" filter="wipe(down)">
                                      <p:cBhvr>
                                        <p:cTn id="42" dur="500"/>
                                        <p:tgtEl>
                                          <p:spTgt spid="102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102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利用对称性</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1026" name="Rectangle 2"/>
          <p:cNvSpPr>
            <a:spLocks noChangeArrowheads="1"/>
          </p:cNvSpPr>
          <p:nvPr/>
        </p:nvSpPr>
        <p:spPr bwMode="auto">
          <a:xfrm>
            <a:off x="899592" y="915566"/>
            <a:ext cx="5472608"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400" b="1" dirty="0" smtClean="0">
                <a:solidFill>
                  <a:srgbClr val="333333"/>
                </a:solidFill>
                <a:latin typeface="Times New Roman" pitchFamily="18" charset="0"/>
                <a:ea typeface="宋体" pitchFamily="2" charset="-122"/>
                <a:cs typeface="Arial" pitchFamily="34" charset="0"/>
              </a:rPr>
              <a:t>2018</a:t>
            </a:r>
            <a:r>
              <a:rPr lang="zh-CN" altLang="en-US" sz="1400" b="1" dirty="0" smtClean="0">
                <a:solidFill>
                  <a:srgbClr val="333333"/>
                </a:solidFill>
                <a:latin typeface="Times New Roman" pitchFamily="18" charset="0"/>
                <a:ea typeface="宋体" pitchFamily="2" charset="-122"/>
                <a:cs typeface="Arial" pitchFamily="34" charset="0"/>
              </a:rPr>
              <a:t>浙江理工大学校赛 </a:t>
            </a:r>
            <a:r>
              <a:rPr lang="en-US" altLang="zh-CN" sz="1400" b="1" dirty="0" smtClean="0">
                <a:solidFill>
                  <a:srgbClr val="333333"/>
                </a:solidFill>
                <a:latin typeface="Times New Roman" pitchFamily="18" charset="0"/>
                <a:ea typeface="宋体" pitchFamily="2" charset="-122"/>
                <a:cs typeface="Arial" pitchFamily="34" charset="0"/>
              </a:rPr>
              <a:t>E</a:t>
            </a:r>
            <a:r>
              <a:rPr lang="zh-CN" altLang="en-US" sz="1400" b="1" dirty="0" smtClean="0">
                <a:solidFill>
                  <a:srgbClr val="333333"/>
                </a:solidFill>
                <a:latin typeface="Times New Roman" pitchFamily="18" charset="0"/>
                <a:ea typeface="宋体" pitchFamily="2" charset="-122"/>
                <a:cs typeface="Arial" pitchFamily="34" charset="0"/>
              </a:rPr>
              <a:t>题</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1" dirty="0" smtClean="0">
                <a:solidFill>
                  <a:srgbClr val="333333"/>
                </a:solidFill>
                <a:latin typeface="Times New Roman" pitchFamily="18" charset="0"/>
                <a:ea typeface="宋体" pitchFamily="2" charset="-122"/>
                <a:cs typeface="Arial" pitchFamily="34" charset="0"/>
              </a:rPr>
              <a:t>给你</a:t>
            </a:r>
            <a:r>
              <a:rPr lang="en-US" altLang="zh-CN" sz="1400" b="1" dirty="0" smtClean="0">
                <a:solidFill>
                  <a:srgbClr val="333333"/>
                </a:solidFill>
                <a:latin typeface="Times New Roman" pitchFamily="18" charset="0"/>
                <a:ea typeface="宋体" pitchFamily="2" charset="-122"/>
                <a:cs typeface="Arial" pitchFamily="34" charset="0"/>
              </a:rPr>
              <a:t>n</a:t>
            </a:r>
            <a:r>
              <a:rPr lang="zh-CN" altLang="en-US" sz="1400" b="1" dirty="0" smtClean="0">
                <a:solidFill>
                  <a:srgbClr val="333333"/>
                </a:solidFill>
                <a:latin typeface="Times New Roman" pitchFamily="18" charset="0"/>
                <a:ea typeface="宋体" pitchFamily="2" charset="-122"/>
                <a:cs typeface="Arial" pitchFamily="34" charset="0"/>
              </a:rPr>
              <a:t>堆石子，有排列顺序。每次可以把第</a:t>
            </a:r>
            <a:r>
              <a:rPr lang="en-US" altLang="zh-CN" sz="1400" b="1" dirty="0" err="1" smtClean="0">
                <a:solidFill>
                  <a:srgbClr val="333333"/>
                </a:solidFill>
                <a:latin typeface="Times New Roman" pitchFamily="18" charset="0"/>
                <a:ea typeface="宋体" pitchFamily="2" charset="-122"/>
                <a:cs typeface="Arial" pitchFamily="34" charset="0"/>
              </a:rPr>
              <a:t>i</a:t>
            </a:r>
            <a:r>
              <a:rPr lang="zh-CN" altLang="en-US" sz="1400" b="1" dirty="0" smtClean="0">
                <a:solidFill>
                  <a:srgbClr val="333333"/>
                </a:solidFill>
                <a:latin typeface="Times New Roman" pitchFamily="18" charset="0"/>
                <a:ea typeface="宋体" pitchFamily="2" charset="-122"/>
                <a:cs typeface="Arial" pitchFamily="34" charset="0"/>
              </a:rPr>
              <a:t>堆移动若干棋子到</a:t>
            </a:r>
            <a:r>
              <a:rPr lang="en-US" altLang="zh-CN" sz="1400" b="1" dirty="0" smtClean="0">
                <a:solidFill>
                  <a:srgbClr val="333333"/>
                </a:solidFill>
                <a:latin typeface="Times New Roman" pitchFamily="18" charset="0"/>
                <a:ea typeface="宋体" pitchFamily="2" charset="-122"/>
                <a:cs typeface="Arial" pitchFamily="34" charset="0"/>
              </a:rPr>
              <a:t>i-1</a:t>
            </a:r>
            <a:r>
              <a:rPr lang="zh-CN" altLang="en-US" sz="1400" b="1" dirty="0" smtClean="0">
                <a:solidFill>
                  <a:srgbClr val="333333"/>
                </a:solidFill>
                <a:latin typeface="Times New Roman" pitchFamily="18" charset="0"/>
                <a:ea typeface="宋体" pitchFamily="2" charset="-122"/>
                <a:cs typeface="Arial" pitchFamily="34" charset="0"/>
              </a:rPr>
              <a:t>堆上。第</a:t>
            </a:r>
            <a:r>
              <a:rPr lang="en-US" altLang="zh-CN" sz="1400" b="1" dirty="0" smtClean="0">
                <a:solidFill>
                  <a:srgbClr val="333333"/>
                </a:solidFill>
                <a:latin typeface="Times New Roman" pitchFamily="18" charset="0"/>
                <a:ea typeface="宋体" pitchFamily="2" charset="-122"/>
                <a:cs typeface="Arial" pitchFamily="34" charset="0"/>
              </a:rPr>
              <a:t>1</a:t>
            </a:r>
            <a:r>
              <a:rPr lang="zh-CN" altLang="en-US" sz="1400" b="1" dirty="0" smtClean="0">
                <a:solidFill>
                  <a:srgbClr val="333333"/>
                </a:solidFill>
                <a:latin typeface="Times New Roman" pitchFamily="18" charset="0"/>
                <a:ea typeface="宋体" pitchFamily="2" charset="-122"/>
                <a:cs typeface="Arial" pitchFamily="34" charset="0"/>
              </a:rPr>
              <a:t>堆不能左移。求先手必胜还是必败。</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1" dirty="0" smtClean="0">
                <a:solidFill>
                  <a:srgbClr val="333333"/>
                </a:solidFill>
                <a:latin typeface="Times New Roman" pitchFamily="18" charset="0"/>
                <a:ea typeface="宋体" pitchFamily="2" charset="-122"/>
                <a:cs typeface="Arial" pitchFamily="34" charset="0"/>
              </a:rPr>
              <a:t>解：</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1" dirty="0" smtClean="0">
                <a:solidFill>
                  <a:srgbClr val="333333"/>
                </a:solidFill>
                <a:latin typeface="Times New Roman" pitchFamily="18" charset="0"/>
                <a:ea typeface="宋体" pitchFamily="2" charset="-122"/>
                <a:cs typeface="Arial" pitchFamily="34" charset="0"/>
              </a:rPr>
              <a:t>分奇数堆偶数堆考虑。如果当前堆是奇数堆，那么要么是第</a:t>
            </a:r>
            <a:r>
              <a:rPr lang="en-US" altLang="zh-CN" sz="1400" b="1" dirty="0" smtClean="0">
                <a:solidFill>
                  <a:srgbClr val="333333"/>
                </a:solidFill>
                <a:latin typeface="Times New Roman" pitchFamily="18" charset="0"/>
                <a:ea typeface="宋体" pitchFamily="2" charset="-122"/>
                <a:cs typeface="Arial" pitchFamily="34" charset="0"/>
              </a:rPr>
              <a:t>1</a:t>
            </a:r>
            <a:r>
              <a:rPr lang="zh-CN" altLang="en-US" sz="1400" b="1" dirty="0" smtClean="0">
                <a:solidFill>
                  <a:srgbClr val="333333"/>
                </a:solidFill>
                <a:latin typeface="Times New Roman" pitchFamily="18" charset="0"/>
                <a:ea typeface="宋体" pitchFamily="2" charset="-122"/>
                <a:cs typeface="Arial" pitchFamily="34" charset="0"/>
              </a:rPr>
              <a:t>堆先手无法操作，要么先手如何操作，后手可以做出完全一样的镜像操作。在这种情况下，该堆对答案无影响。</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1" dirty="0" smtClean="0">
                <a:solidFill>
                  <a:srgbClr val="333333"/>
                </a:solidFill>
                <a:latin typeface="Times New Roman" pitchFamily="18" charset="0"/>
                <a:ea typeface="宋体" pitchFamily="2" charset="-122"/>
                <a:cs typeface="Arial" pitchFamily="34" charset="0"/>
              </a:rPr>
              <a:t>而偶数堆，若双方进行镜像操作，当棋子被移动到第</a:t>
            </a:r>
            <a:r>
              <a:rPr lang="en-US" altLang="zh-CN" sz="1400" b="1" dirty="0" smtClean="0">
                <a:solidFill>
                  <a:srgbClr val="333333"/>
                </a:solidFill>
                <a:latin typeface="Times New Roman" pitchFamily="18" charset="0"/>
                <a:ea typeface="宋体" pitchFamily="2" charset="-122"/>
                <a:cs typeface="Arial" pitchFamily="34" charset="0"/>
              </a:rPr>
              <a:t>2</a:t>
            </a:r>
            <a:r>
              <a:rPr lang="zh-CN" altLang="en-US" sz="1400" b="1" dirty="0" smtClean="0">
                <a:solidFill>
                  <a:srgbClr val="333333"/>
                </a:solidFill>
                <a:latin typeface="Times New Roman" pitchFamily="18" charset="0"/>
                <a:ea typeface="宋体" pitchFamily="2" charset="-122"/>
                <a:cs typeface="Arial" pitchFamily="34" charset="0"/>
              </a:rPr>
              <a:t>堆时，等价于在做单堆</a:t>
            </a:r>
            <a:r>
              <a:rPr lang="en-US" altLang="zh-CN" sz="1400" b="1" dirty="0" smtClean="0">
                <a:solidFill>
                  <a:srgbClr val="333333"/>
                </a:solidFill>
                <a:latin typeface="Times New Roman" pitchFamily="18" charset="0"/>
                <a:ea typeface="宋体" pitchFamily="2" charset="-122"/>
                <a:cs typeface="Arial" pitchFamily="34" charset="0"/>
              </a:rPr>
              <a:t>NIM</a:t>
            </a:r>
            <a:r>
              <a:rPr lang="zh-CN" altLang="en-US" sz="1400" b="1" dirty="0" smtClean="0">
                <a:solidFill>
                  <a:srgbClr val="333333"/>
                </a:solidFill>
                <a:latin typeface="Times New Roman" pitchFamily="18" charset="0"/>
                <a:ea typeface="宋体" pitchFamily="2" charset="-122"/>
                <a:cs typeface="Arial" pitchFamily="34" charset="0"/>
              </a:rPr>
              <a:t>的取石子游戏。</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1" dirty="0" smtClean="0">
                <a:solidFill>
                  <a:srgbClr val="333333"/>
                </a:solidFill>
                <a:latin typeface="Times New Roman" pitchFamily="18" charset="0"/>
                <a:ea typeface="宋体" pitchFamily="2" charset="-122"/>
                <a:cs typeface="Arial" pitchFamily="34" charset="0"/>
              </a:rPr>
              <a:t>故可以看做是对于所有偶数堆进行</a:t>
            </a:r>
            <a:r>
              <a:rPr lang="en-US" altLang="zh-CN" sz="1400" b="1" dirty="0" smtClean="0">
                <a:solidFill>
                  <a:srgbClr val="333333"/>
                </a:solidFill>
                <a:latin typeface="Times New Roman" pitchFamily="18" charset="0"/>
                <a:ea typeface="宋体" pitchFamily="2" charset="-122"/>
                <a:cs typeface="Arial" pitchFamily="34" charset="0"/>
              </a:rPr>
              <a:t>NIM</a:t>
            </a:r>
            <a:r>
              <a:rPr lang="zh-CN" altLang="en-US" sz="1400" b="1" dirty="0" smtClean="0">
                <a:solidFill>
                  <a:srgbClr val="333333"/>
                </a:solidFill>
                <a:latin typeface="Times New Roman" pitchFamily="18" charset="0"/>
                <a:ea typeface="宋体" pitchFamily="2" charset="-122"/>
                <a:cs typeface="Arial" pitchFamily="34" charset="0"/>
              </a:rPr>
              <a:t>游戏。</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1" dirty="0" smtClean="0">
                <a:solidFill>
                  <a:srgbClr val="333333"/>
                </a:solidFill>
                <a:latin typeface="Times New Roman" pitchFamily="18" charset="0"/>
                <a:ea typeface="宋体" pitchFamily="2" charset="-122"/>
                <a:cs typeface="Arial" pitchFamily="34" charset="0"/>
              </a:rPr>
              <a:t>答案是通过偶数堆的棋子数的异或和即可判断胜负。</a:t>
            </a:r>
            <a:endParaRPr lang="en-US" altLang="zh-CN" sz="1400" b="1"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6">
                                            <p:txEl>
                                              <p:pRg st="0" end="0"/>
                                            </p:txEl>
                                          </p:spTgt>
                                        </p:tgtEl>
                                        <p:attrNameLst>
                                          <p:attrName>style.visibility</p:attrName>
                                        </p:attrNameLst>
                                      </p:cBhvr>
                                      <p:to>
                                        <p:strVal val="visible"/>
                                      </p:to>
                                    </p:set>
                                    <p:animEffect transition="in" filter="wipe(down)">
                                      <p:cBhvr>
                                        <p:cTn id="17" dur="500"/>
                                        <p:tgtEl>
                                          <p:spTgt spid="10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26">
                                            <p:txEl>
                                              <p:pRg st="2" end="2"/>
                                            </p:txEl>
                                          </p:spTgt>
                                        </p:tgtEl>
                                        <p:attrNameLst>
                                          <p:attrName>style.visibility</p:attrName>
                                        </p:attrNameLst>
                                      </p:cBhvr>
                                      <p:to>
                                        <p:strVal val="visible"/>
                                      </p:to>
                                    </p:set>
                                    <p:animEffect transition="in" filter="wipe(down)">
                                      <p:cBhvr>
                                        <p:cTn id="22" dur="500"/>
                                        <p:tgtEl>
                                          <p:spTgt spid="10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26">
                                            <p:txEl>
                                              <p:pRg st="5" end="5"/>
                                            </p:txEl>
                                          </p:spTgt>
                                        </p:tgtEl>
                                        <p:attrNameLst>
                                          <p:attrName>style.visibility</p:attrName>
                                        </p:attrNameLst>
                                      </p:cBhvr>
                                      <p:to>
                                        <p:strVal val="visible"/>
                                      </p:to>
                                    </p:set>
                                    <p:animEffect transition="in" filter="wipe(down)">
                                      <p:cBhvr>
                                        <p:cTn id="27" dur="500"/>
                                        <p:tgtEl>
                                          <p:spTgt spid="102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26">
                                            <p:txEl>
                                              <p:pRg st="7" end="7"/>
                                            </p:txEl>
                                          </p:spTgt>
                                        </p:tgtEl>
                                        <p:attrNameLst>
                                          <p:attrName>style.visibility</p:attrName>
                                        </p:attrNameLst>
                                      </p:cBhvr>
                                      <p:to>
                                        <p:strVal val="visible"/>
                                      </p:to>
                                    </p:set>
                                    <p:animEffect transition="in" filter="wipe(down)">
                                      <p:cBhvr>
                                        <p:cTn id="32" dur="500"/>
                                        <p:tgtEl>
                                          <p:spTgt spid="102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26">
                                            <p:txEl>
                                              <p:pRg st="9" end="9"/>
                                            </p:txEl>
                                          </p:spTgt>
                                        </p:tgtEl>
                                        <p:attrNameLst>
                                          <p:attrName>style.visibility</p:attrName>
                                        </p:attrNameLst>
                                      </p:cBhvr>
                                      <p:to>
                                        <p:strVal val="visible"/>
                                      </p:to>
                                    </p:set>
                                    <p:animEffect transition="in" filter="wipe(down)">
                                      <p:cBhvr>
                                        <p:cTn id="37" dur="500"/>
                                        <p:tgtEl>
                                          <p:spTgt spid="102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26">
                                            <p:txEl>
                                              <p:pRg st="11" end="11"/>
                                            </p:txEl>
                                          </p:spTgt>
                                        </p:tgtEl>
                                        <p:attrNameLst>
                                          <p:attrName>style.visibility</p:attrName>
                                        </p:attrNameLst>
                                      </p:cBhvr>
                                      <p:to>
                                        <p:strVal val="visible"/>
                                      </p:to>
                                    </p:set>
                                    <p:animEffect transition="in" filter="wipe(down)">
                                      <p:cBhvr>
                                        <p:cTn id="42" dur="500"/>
                                        <p:tgtEl>
                                          <p:spTgt spid="102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26">
                                            <p:txEl>
                                              <p:pRg st="13" end="13"/>
                                            </p:txEl>
                                          </p:spTgt>
                                        </p:tgtEl>
                                        <p:attrNameLst>
                                          <p:attrName>style.visibility</p:attrName>
                                        </p:attrNameLst>
                                      </p:cBhvr>
                                      <p:to>
                                        <p:strVal val="visible"/>
                                      </p:to>
                                    </p:set>
                                    <p:animEffect transition="in" filter="wipe(down)">
                                      <p:cBhvr>
                                        <p:cTn id="47" dur="500"/>
                                        <p:tgtEl>
                                          <p:spTgt spid="102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102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打表找规律</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1026" name="Rectangle 2"/>
          <p:cNvSpPr>
            <a:spLocks noChangeArrowheads="1"/>
          </p:cNvSpPr>
          <p:nvPr/>
        </p:nvSpPr>
        <p:spPr bwMode="auto">
          <a:xfrm>
            <a:off x="899592" y="880433"/>
            <a:ext cx="5472608" cy="3323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1" dirty="0" smtClean="0">
                <a:solidFill>
                  <a:srgbClr val="333333"/>
                </a:solidFill>
                <a:latin typeface="Times New Roman" pitchFamily="18" charset="0"/>
                <a:ea typeface="宋体" pitchFamily="2" charset="-122"/>
                <a:cs typeface="Arial" pitchFamily="34" charset="0"/>
              </a:rPr>
              <a:t>对于很多博弈题。如果输入只有一个</a:t>
            </a:r>
            <a:r>
              <a:rPr lang="en-US" altLang="zh-CN" sz="1400" b="1" dirty="0" smtClean="0">
                <a:solidFill>
                  <a:srgbClr val="333333"/>
                </a:solidFill>
                <a:latin typeface="Times New Roman" pitchFamily="18" charset="0"/>
                <a:ea typeface="宋体" pitchFamily="2" charset="-122"/>
                <a:cs typeface="Arial" pitchFamily="34" charset="0"/>
              </a:rPr>
              <a:t>n</a:t>
            </a:r>
            <a:r>
              <a:rPr lang="zh-CN" altLang="en-US" sz="1400" b="1" dirty="0" smtClean="0">
                <a:solidFill>
                  <a:srgbClr val="333333"/>
                </a:solidFill>
                <a:latin typeface="Times New Roman" pitchFamily="18" charset="0"/>
                <a:ea typeface="宋体" pitchFamily="2" charset="-122"/>
                <a:cs typeface="Arial" pitchFamily="34" charset="0"/>
              </a:rPr>
              <a:t>，或者输入很简单，输出依赖的东西比较少，而输入范围又比较大，不容易用动态规划等方法快速求解。可以考虑打表寻找规律。</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333333"/>
                </a:solidFill>
                <a:latin typeface="Times New Roman" pitchFamily="18" charset="0"/>
                <a:ea typeface="宋体" pitchFamily="2" charset="-122"/>
                <a:cs typeface="Arial" pitchFamily="34" charset="0"/>
              </a:rPr>
              <a:t>该类题目一般还是要用必胜态必败态转化的方法或者</a:t>
            </a:r>
            <a:r>
              <a:rPr lang="en-US" altLang="zh-CN" sz="1400" dirty="0" smtClean="0">
                <a:solidFill>
                  <a:srgbClr val="333333"/>
                </a:solidFill>
                <a:latin typeface="Times New Roman" pitchFamily="18" charset="0"/>
                <a:ea typeface="宋体" pitchFamily="2" charset="-122"/>
                <a:cs typeface="Arial" pitchFamily="34" charset="0"/>
              </a:rPr>
              <a:t>SG</a:t>
            </a:r>
            <a:r>
              <a:rPr lang="zh-CN" altLang="en-US" sz="1400" dirty="0" smtClean="0">
                <a:solidFill>
                  <a:srgbClr val="333333"/>
                </a:solidFill>
                <a:latin typeface="Times New Roman" pitchFamily="18" charset="0"/>
                <a:ea typeface="宋体" pitchFamily="2" charset="-122"/>
                <a:cs typeface="Arial" pitchFamily="34" charset="0"/>
              </a:rPr>
              <a:t>函数与</a:t>
            </a:r>
            <a:r>
              <a:rPr lang="en-US" altLang="zh-CN" sz="1400" dirty="0" smtClean="0">
                <a:solidFill>
                  <a:srgbClr val="333333"/>
                </a:solidFill>
                <a:latin typeface="Times New Roman" pitchFamily="18" charset="0"/>
                <a:ea typeface="宋体" pitchFamily="2" charset="-122"/>
                <a:cs typeface="Arial" pitchFamily="34" charset="0"/>
              </a:rPr>
              <a:t>SG</a:t>
            </a:r>
            <a:r>
              <a:rPr lang="zh-CN" altLang="en-US" sz="1400" dirty="0" smtClean="0">
                <a:solidFill>
                  <a:srgbClr val="333333"/>
                </a:solidFill>
                <a:latin typeface="Times New Roman" pitchFamily="18" charset="0"/>
                <a:ea typeface="宋体" pitchFamily="2" charset="-122"/>
                <a:cs typeface="Arial" pitchFamily="34" charset="0"/>
              </a:rPr>
              <a:t>定理结合的方法来打表。</a:t>
            </a:r>
            <a:endParaRPr lang="en-US" altLang="zh-CN" sz="1400"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333333"/>
                </a:solidFill>
                <a:latin typeface="Times New Roman" pitchFamily="18" charset="0"/>
                <a:ea typeface="宋体" pitchFamily="2" charset="-122"/>
                <a:cs typeface="Arial" pitchFamily="34" charset="0"/>
              </a:rPr>
              <a:t>例：石子游戏 （</a:t>
            </a:r>
            <a:r>
              <a:rPr lang="en-US" altLang="zh-CN" sz="1400" dirty="0" smtClean="0">
                <a:solidFill>
                  <a:srgbClr val="333333"/>
                </a:solidFill>
                <a:latin typeface="Times New Roman" pitchFamily="18" charset="0"/>
                <a:ea typeface="宋体" pitchFamily="2" charset="-122"/>
                <a:cs typeface="Arial" pitchFamily="34" charset="0"/>
              </a:rPr>
              <a:t>LA 5059</a:t>
            </a:r>
            <a:r>
              <a:rPr lang="zh-CN" altLang="en-US" sz="1400" dirty="0" smtClean="0">
                <a:solidFill>
                  <a:srgbClr val="333333"/>
                </a:solidFill>
                <a:latin typeface="Times New Roman" pitchFamily="18" charset="0"/>
                <a:ea typeface="宋体" pitchFamily="2" charset="-122"/>
                <a:cs typeface="Arial" pitchFamily="34" charset="0"/>
              </a:rPr>
              <a:t>）</a:t>
            </a:r>
            <a:endParaRPr lang="en-US" altLang="zh-CN" sz="1400"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333333"/>
                </a:solidFill>
                <a:latin typeface="Times New Roman" pitchFamily="18" charset="0"/>
                <a:ea typeface="宋体" pitchFamily="2" charset="-122"/>
                <a:cs typeface="Arial" pitchFamily="34" charset="0"/>
              </a:rPr>
              <a:t>有</a:t>
            </a:r>
            <a:r>
              <a:rPr lang="en-US" altLang="zh-CN" sz="1400" dirty="0" smtClean="0">
                <a:solidFill>
                  <a:srgbClr val="333333"/>
                </a:solidFill>
                <a:latin typeface="Times New Roman" pitchFamily="18" charset="0"/>
                <a:ea typeface="宋体" pitchFamily="2" charset="-122"/>
                <a:cs typeface="Arial" pitchFamily="34" charset="0"/>
              </a:rPr>
              <a:t>n</a:t>
            </a:r>
            <a:r>
              <a:rPr lang="zh-CN" altLang="en-US" sz="1400" dirty="0" smtClean="0">
                <a:solidFill>
                  <a:srgbClr val="333333"/>
                </a:solidFill>
                <a:latin typeface="Times New Roman" pitchFamily="18" charset="0"/>
                <a:ea typeface="宋体" pitchFamily="2" charset="-122"/>
                <a:cs typeface="Arial" pitchFamily="34" charset="0"/>
              </a:rPr>
              <a:t>堆石子，每次可以选一堆至少拿走一个石子，但不能拿走超过一半的石子。两个人操作，谁不能拿石子，谁就输了。</a:t>
            </a:r>
            <a:endParaRPr lang="en-US" altLang="zh-CN" sz="1400"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333333"/>
                </a:solidFill>
                <a:latin typeface="Times New Roman" pitchFamily="18" charset="0"/>
                <a:ea typeface="宋体" pitchFamily="2" charset="-122"/>
                <a:cs typeface="Arial" pitchFamily="34" charset="0"/>
              </a:rPr>
              <a:t>打表可以发现：</a:t>
            </a:r>
            <a:endParaRPr lang="en-US" altLang="zh-CN" sz="1400"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333333"/>
                </a:solidFill>
                <a:latin typeface="Times New Roman" pitchFamily="18" charset="0"/>
                <a:ea typeface="宋体" pitchFamily="2" charset="-122"/>
                <a:cs typeface="Arial" pitchFamily="34" charset="0"/>
              </a:rPr>
              <a:t>偶数：</a:t>
            </a:r>
            <a:r>
              <a:rPr lang="en-US" altLang="zh-CN" sz="1400" dirty="0" smtClean="0">
                <a:solidFill>
                  <a:srgbClr val="333333"/>
                </a:solidFill>
                <a:latin typeface="Times New Roman" pitchFamily="18" charset="0"/>
                <a:ea typeface="宋体" pitchFamily="2" charset="-122"/>
                <a:cs typeface="Arial" pitchFamily="34" charset="0"/>
              </a:rPr>
              <a:t>SG</a:t>
            </a:r>
            <a:r>
              <a:rPr lang="en-GB" altLang="zh-CN" sz="1400" dirty="0" smtClean="0">
                <a:solidFill>
                  <a:srgbClr val="333333"/>
                </a:solidFill>
                <a:latin typeface="Times New Roman" pitchFamily="18" charset="0"/>
                <a:ea typeface="宋体" pitchFamily="2" charset="-122"/>
                <a:cs typeface="Arial" pitchFamily="34" charset="0"/>
              </a:rPr>
              <a:t>(n) = n/2	</a:t>
            </a:r>
            <a:r>
              <a:rPr lang="zh-CN" altLang="en-US" sz="1400" dirty="0" smtClean="0">
                <a:solidFill>
                  <a:srgbClr val="333333"/>
                </a:solidFill>
                <a:latin typeface="Times New Roman" pitchFamily="18" charset="0"/>
                <a:ea typeface="宋体" pitchFamily="2" charset="-122"/>
                <a:cs typeface="Arial" pitchFamily="34" charset="0"/>
              </a:rPr>
              <a:t>奇数：</a:t>
            </a:r>
            <a:r>
              <a:rPr lang="en-US" altLang="zh-CN" sz="1400" dirty="0" smtClean="0">
                <a:solidFill>
                  <a:srgbClr val="333333"/>
                </a:solidFill>
                <a:latin typeface="Times New Roman" pitchFamily="18" charset="0"/>
                <a:ea typeface="宋体" pitchFamily="2" charset="-122"/>
                <a:cs typeface="Arial" pitchFamily="34" charset="0"/>
              </a:rPr>
              <a:t>SG(n) = SG</a:t>
            </a:r>
            <a:r>
              <a:rPr lang="en-GB" altLang="zh-CN" sz="1400" dirty="0" smtClean="0">
                <a:solidFill>
                  <a:srgbClr val="333333"/>
                </a:solidFill>
                <a:latin typeface="Times New Roman" pitchFamily="18" charset="0"/>
                <a:ea typeface="宋体" pitchFamily="2" charset="-122"/>
                <a:cs typeface="Arial" pitchFamily="34" charset="0"/>
              </a:rPr>
              <a:t>(n/2)</a:t>
            </a:r>
            <a:endParaRPr lang="en-US" altLang="zh-CN" sz="1400"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0" end="0"/>
                                            </p:txEl>
                                          </p:spTgt>
                                        </p:tgtEl>
                                        <p:attrNameLst>
                                          <p:attrName>style.visibility</p:attrName>
                                        </p:attrNameLst>
                                      </p:cBhvr>
                                      <p:to>
                                        <p:strVal val="visible"/>
                                      </p:to>
                                    </p:set>
                                    <p:animEffect transition="in" filter="fade">
                                      <p:cBhvr>
                                        <p:cTn id="17" dur="2000"/>
                                        <p:tgtEl>
                                          <p:spTgt spid="10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2" end="2"/>
                                            </p:txEl>
                                          </p:spTgt>
                                        </p:tgtEl>
                                        <p:attrNameLst>
                                          <p:attrName>style.visibility</p:attrName>
                                        </p:attrNameLst>
                                      </p:cBhvr>
                                      <p:to>
                                        <p:strVal val="visible"/>
                                      </p:to>
                                    </p:set>
                                    <p:animEffect transition="in" filter="fade">
                                      <p:cBhvr>
                                        <p:cTn id="22" dur="2000"/>
                                        <p:tgtEl>
                                          <p:spTgt spid="10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5" end="5"/>
                                            </p:txEl>
                                          </p:spTgt>
                                        </p:tgtEl>
                                        <p:attrNameLst>
                                          <p:attrName>style.visibility</p:attrName>
                                        </p:attrNameLst>
                                      </p:cBhvr>
                                      <p:to>
                                        <p:strVal val="visible"/>
                                      </p:to>
                                    </p:set>
                                    <p:animEffect transition="in" filter="fade">
                                      <p:cBhvr>
                                        <p:cTn id="27" dur="2000"/>
                                        <p:tgtEl>
                                          <p:spTgt spid="102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26">
                                            <p:txEl>
                                              <p:pRg st="6" end="6"/>
                                            </p:txEl>
                                          </p:spTgt>
                                        </p:tgtEl>
                                        <p:attrNameLst>
                                          <p:attrName>style.visibility</p:attrName>
                                        </p:attrNameLst>
                                      </p:cBhvr>
                                      <p:to>
                                        <p:strVal val="visible"/>
                                      </p:to>
                                    </p:set>
                                    <p:animEffect transition="in" filter="fade">
                                      <p:cBhvr>
                                        <p:cTn id="32" dur="2000"/>
                                        <p:tgtEl>
                                          <p:spTgt spid="102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26">
                                            <p:txEl>
                                              <p:pRg st="8" end="8"/>
                                            </p:txEl>
                                          </p:spTgt>
                                        </p:tgtEl>
                                        <p:attrNameLst>
                                          <p:attrName>style.visibility</p:attrName>
                                        </p:attrNameLst>
                                      </p:cBhvr>
                                      <p:to>
                                        <p:strVal val="visible"/>
                                      </p:to>
                                    </p:set>
                                    <p:animEffect transition="in" filter="fade">
                                      <p:cBhvr>
                                        <p:cTn id="37" dur="2000"/>
                                        <p:tgtEl>
                                          <p:spTgt spid="102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26">
                                            <p:txEl>
                                              <p:pRg st="9" end="9"/>
                                            </p:txEl>
                                          </p:spTgt>
                                        </p:tgtEl>
                                        <p:attrNameLst>
                                          <p:attrName>style.visibility</p:attrName>
                                        </p:attrNameLst>
                                      </p:cBhvr>
                                      <p:to>
                                        <p:strVal val="visible"/>
                                      </p:to>
                                    </p:set>
                                    <p:animEffect transition="in" filter="fade">
                                      <p:cBhvr>
                                        <p:cTn id="42" dur="2000"/>
                                        <p:tgtEl>
                                          <p:spTgt spid="102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102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状态压缩</a:t>
            </a:r>
            <a:r>
              <a:rPr lang="en-US" altLang="zh-CN" sz="1600" b="1" dirty="0" smtClean="0">
                <a:solidFill>
                  <a:schemeClr val="tx1">
                    <a:lumMod val="65000"/>
                    <a:lumOff val="35000"/>
                  </a:schemeClr>
                </a:solidFill>
                <a:latin typeface="微软雅黑" pitchFamily="34" charset="-122"/>
                <a:ea typeface="微软雅黑" pitchFamily="34" charset="-122"/>
              </a:rPr>
              <a:t>DP</a:t>
            </a:r>
            <a:endParaRPr lang="zh-CN" altLang="en-US" sz="1600" b="1" dirty="0">
              <a:solidFill>
                <a:schemeClr val="tx1">
                  <a:lumMod val="65000"/>
                  <a:lumOff val="35000"/>
                </a:schemeClr>
              </a:solidFill>
              <a:latin typeface="微软雅黑" pitchFamily="34" charset="-122"/>
              <a:ea typeface="微软雅黑" pitchFamily="34" charset="-122"/>
            </a:endParaRPr>
          </a:p>
        </p:txBody>
      </p:sp>
      <p:pic>
        <p:nvPicPr>
          <p:cNvPr id="2" name="Picture 2"/>
          <p:cNvPicPr>
            <a:picLocks noChangeAspect="1" noChangeArrowheads="1"/>
          </p:cNvPicPr>
          <p:nvPr/>
        </p:nvPicPr>
        <p:blipFill>
          <a:blip r:embed="rId3" cstate="print"/>
          <a:srcRect/>
          <a:stretch>
            <a:fillRect/>
          </a:stretch>
        </p:blipFill>
        <p:spPr bwMode="auto">
          <a:xfrm>
            <a:off x="899592" y="843558"/>
            <a:ext cx="6661150" cy="3725863"/>
          </a:xfrm>
          <a:prstGeom prst="rect">
            <a:avLst/>
          </a:prstGeom>
          <a:noFill/>
          <a:ln w="9525">
            <a:noFill/>
            <a:miter lim="800000"/>
            <a:headEnd/>
            <a:tailEnd/>
          </a:ln>
        </p:spPr>
      </p:pic>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826141" cy="1938992"/>
          </a:xfrm>
          <a:prstGeom prst="rect">
            <a:avLst/>
          </a:prstGeom>
          <a:noFill/>
        </p:spPr>
        <p:txBody>
          <a:bodyPr wrap="none" rtlCol="0">
            <a:spAutoFit/>
          </a:bodyPr>
          <a:lstStyle/>
          <a:p>
            <a:r>
              <a:rPr lang="en-US" altLang="zh-CN" sz="12000" dirty="0" smtClean="0">
                <a:solidFill>
                  <a:schemeClr val="accent3"/>
                </a:solidFill>
                <a:latin typeface="Impact" panose="020B0806030902050204" pitchFamily="34" charset="0"/>
              </a:rPr>
              <a:t>03</a:t>
            </a:r>
            <a:endParaRPr lang="zh-CN" altLang="en-US" sz="12000" dirty="0">
              <a:solidFill>
                <a:schemeClr val="accent3"/>
              </a:solidFill>
              <a:latin typeface="Impact" panose="020B0806030902050204" pitchFamily="34" charset="0"/>
            </a:endParaRPr>
          </a:p>
        </p:txBody>
      </p:sp>
      <p:sp>
        <p:nvSpPr>
          <p:cNvPr id="9" name="TextBox 8"/>
          <p:cNvSpPr txBox="1"/>
          <p:nvPr/>
        </p:nvSpPr>
        <p:spPr>
          <a:xfrm>
            <a:off x="4211960" y="1912771"/>
            <a:ext cx="2954655" cy="923330"/>
          </a:xfrm>
          <a:prstGeom prst="rect">
            <a:avLst/>
          </a:prstGeom>
          <a:noFill/>
        </p:spPr>
        <p:txBody>
          <a:bodyPr wrap="none" rtlCol="0">
            <a:spAutoFit/>
          </a:bodyPr>
          <a:lstStyle/>
          <a:p>
            <a:r>
              <a:rPr lang="zh-CN" altLang="en-US" sz="5400" b="1"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真题分析</a:t>
            </a:r>
            <a:endPar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572000" y="2920883"/>
            <a:ext cx="1539076" cy="307777"/>
            <a:chOff x="1694389" y="3210530"/>
            <a:chExt cx="1539076" cy="307777"/>
          </a:xfrm>
        </p:grpSpPr>
        <p:sp>
          <p:nvSpPr>
            <p:cNvPr id="14" name="矩形 13"/>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1766397" y="3210530"/>
              <a:ext cx="1467068" cy="307777"/>
            </a:xfrm>
            <a:prstGeom prst="rect">
              <a:avLst/>
            </a:prstGeom>
            <a:noFill/>
          </p:spPr>
          <p:txBody>
            <a:bodyPr wrap="none" rtlCol="0">
              <a:spAutoFit/>
            </a:bodyPr>
            <a:lstStyle/>
            <a:p>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多校</a:t>
              </a:r>
              <a:r>
                <a:rPr lang="en-US" altLang="zh-CN"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2016-2017</a:t>
              </a:r>
              <a:endParaRPr lang="zh-CN" altLang="en-US" sz="1400"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6" name="组合 15"/>
          <p:cNvGrpSpPr/>
          <p:nvPr/>
        </p:nvGrpSpPr>
        <p:grpSpPr>
          <a:xfrm>
            <a:off x="6156176" y="2931790"/>
            <a:ext cx="795283" cy="307777"/>
            <a:chOff x="1694389" y="3537387"/>
            <a:chExt cx="795283" cy="307777"/>
          </a:xfrm>
        </p:grpSpPr>
        <p:sp>
          <p:nvSpPr>
            <p:cNvPr id="17" name="矩形 16"/>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766397" y="3537387"/>
              <a:ext cx="723275" cy="307777"/>
            </a:xfrm>
            <a:prstGeom prst="rect">
              <a:avLst/>
            </a:prstGeom>
            <a:noFill/>
          </p:spPr>
          <p:txBody>
            <a:bodyPr wrap="none" rtlCol="0">
              <a:spAutoFit/>
            </a:bodyPr>
            <a:lstStyle/>
            <a:p>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现场赛</a:t>
              </a:r>
              <a:endParaRPr lang="zh-CN" altLang="en-US" sz="1400"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25" name="等腰三角形 24"/>
          <p:cNvSpPr/>
          <p:nvPr/>
        </p:nvSpPr>
        <p:spPr>
          <a:xfrm rot="18035669">
            <a:off x="2382960" y="1282354"/>
            <a:ext cx="360040" cy="310379"/>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2852234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23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8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33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par>
                                <p:cTn id="42" presetID="42" presetClass="entr" presetSubtype="0" fill="hold" nodeType="withEffect">
                                  <p:stCondLst>
                                    <p:cond delay="2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anim calcmode="lin" valueType="num">
                                      <p:cBhvr>
                                        <p:cTn id="45" dur="500" fill="hold"/>
                                        <p:tgtEl>
                                          <p:spTgt spid="13"/>
                                        </p:tgtEl>
                                        <p:attrNameLst>
                                          <p:attrName>ppt_x</p:attrName>
                                        </p:attrNameLst>
                                      </p:cBhvr>
                                      <p:tavLst>
                                        <p:tav tm="0">
                                          <p:val>
                                            <p:strVal val="#ppt_x"/>
                                          </p:val>
                                        </p:tav>
                                        <p:tav tm="100000">
                                          <p:val>
                                            <p:strVal val="#ppt_x"/>
                                          </p:val>
                                        </p:tav>
                                      </p:tavLst>
                                    </p:anim>
                                    <p:anim calcmode="lin" valueType="num">
                                      <p:cBhvr>
                                        <p:cTn id="46" dur="5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331236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多校</a:t>
            </a:r>
            <a:r>
              <a:rPr lang="en-US" altLang="zh-CN" sz="1600" b="1" dirty="0" smtClean="0">
                <a:solidFill>
                  <a:schemeClr val="tx1">
                    <a:lumMod val="65000"/>
                    <a:lumOff val="35000"/>
                  </a:schemeClr>
                </a:solidFill>
                <a:latin typeface="微软雅黑" pitchFamily="34" charset="-122"/>
                <a:ea typeface="微软雅黑" pitchFamily="34" charset="-122"/>
              </a:rPr>
              <a:t>2016 HDU5724</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9" name="Rectangle 2"/>
          <p:cNvSpPr>
            <a:spLocks noChangeArrowheads="1"/>
          </p:cNvSpPr>
          <p:nvPr/>
        </p:nvSpPr>
        <p:spPr bwMode="auto">
          <a:xfrm>
            <a:off x="899592" y="1275606"/>
            <a:ext cx="5976664"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b="1" dirty="0" smtClean="0">
                <a:solidFill>
                  <a:srgbClr val="333333"/>
                </a:solidFill>
                <a:latin typeface="Times New Roman" pitchFamily="18" charset="0"/>
                <a:ea typeface="宋体" pitchFamily="2" charset="-122"/>
                <a:cs typeface="Arial" pitchFamily="34" charset="0"/>
              </a:rPr>
              <a:t>给一个</a:t>
            </a:r>
            <a:r>
              <a:rPr lang="en-US" altLang="zh-CN" b="1" dirty="0" smtClean="0">
                <a:solidFill>
                  <a:srgbClr val="333333"/>
                </a:solidFill>
                <a:latin typeface="Times New Roman" pitchFamily="18" charset="0"/>
                <a:ea typeface="宋体" pitchFamily="2" charset="-122"/>
                <a:cs typeface="Arial" pitchFamily="34" charset="0"/>
              </a:rPr>
              <a:t>n*20</a:t>
            </a:r>
            <a:r>
              <a:rPr lang="zh-CN" altLang="en-US" b="1" dirty="0" smtClean="0">
                <a:solidFill>
                  <a:srgbClr val="333333"/>
                </a:solidFill>
                <a:latin typeface="Times New Roman" pitchFamily="18" charset="0"/>
                <a:ea typeface="宋体" pitchFamily="2" charset="-122"/>
                <a:cs typeface="Arial" pitchFamily="34" charset="0"/>
              </a:rPr>
              <a:t>的棋盘。每一行上都有一些棋子。可以做的操作是把某一行的一个棋子右移，如果该棋子右边的格子是空格，就把该棋子右移一格。如果该棋子右边有一个或者多个棋子，则跳过这些棋子移到最近的空格内。如果棋子右边没有空格了，则不能移动该棋子。两个人轮流操作，问先手必胜还是必败。</a:t>
            </a:r>
            <a:endParaRPr lang="en-US" altLang="zh-CN"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4984763" y="1596731"/>
            <a:ext cx="1490862" cy="830997"/>
          </a:xfrm>
          <a:prstGeom prst="rect">
            <a:avLst/>
          </a:prstGeom>
          <a:effectLst/>
        </p:spPr>
        <p:txBody>
          <a:bodyPr wrap="square">
            <a:spAutoFit/>
          </a:bodyPr>
          <a:lstStyle>
            <a:defPPr>
              <a:defRPr lang="zh-CN"/>
            </a:defPPr>
            <a:lvl1pPr algn="just" fontAlgn="auto">
              <a:spcBef>
                <a:spcPts val="0"/>
              </a:spcBef>
              <a:spcAft>
                <a:spcPts val="0"/>
              </a:spcAft>
              <a:defRPr sz="2400" b="0">
                <a:solidFill>
                  <a:schemeClr val="tx2">
                    <a:alpha val="91000"/>
                  </a:schemeClr>
                </a:solidFill>
                <a:latin typeface="Impact" panose="020B0806030902050204" pitchFamily="34" charset="0"/>
                <a:ea typeface="微软雅黑" panose="020B0503020204020204" pitchFamily="34" charset="-122"/>
                <a:cs typeface="方正豪体简体" panose="03000509000000000000" pitchFamily="65" charset="-122"/>
              </a:defRPr>
            </a:lvl1pPr>
          </a:lstStyle>
          <a:p>
            <a:r>
              <a:rPr lang="en-US" altLang="zh-CN" dirty="0">
                <a:solidFill>
                  <a:schemeClr val="tx1">
                    <a:lumMod val="65000"/>
                    <a:lumOff val="35000"/>
                    <a:alpha val="40000"/>
                  </a:schemeClr>
                </a:solidFill>
              </a:rPr>
              <a:t>CONTENTS</a:t>
            </a:r>
          </a:p>
          <a:p>
            <a:endParaRPr lang="en-US" altLang="zh-CN" dirty="0">
              <a:solidFill>
                <a:schemeClr val="tx1">
                  <a:lumMod val="65000"/>
                  <a:lumOff val="35000"/>
                  <a:alpha val="40000"/>
                </a:schemeClr>
              </a:solidFill>
            </a:endParaRPr>
          </a:p>
        </p:txBody>
      </p:sp>
      <p:sp>
        <p:nvSpPr>
          <p:cNvPr id="5" name="矩形 4"/>
          <p:cNvSpPr/>
          <p:nvPr/>
        </p:nvSpPr>
        <p:spPr>
          <a:xfrm>
            <a:off x="6446229" y="1350510"/>
            <a:ext cx="1584177" cy="707886"/>
          </a:xfrm>
          <a:prstGeom prst="rect">
            <a:avLst/>
          </a:prstGeom>
          <a:effectLst/>
        </p:spPr>
        <p:txBody>
          <a:bodyPr wrap="square">
            <a:spAutoFit/>
          </a:bodyPr>
          <a:lstStyle/>
          <a:p>
            <a:pPr algn="just" fontAlgn="auto">
              <a:spcBef>
                <a:spcPts val="0"/>
              </a:spcBef>
              <a:spcAft>
                <a:spcPts val="0"/>
              </a:spcAft>
              <a:defRPr/>
            </a:pPr>
            <a:r>
              <a:rPr lang="zh-CN" altLang="en-US" sz="4000" b="1" dirty="0" smtClean="0">
                <a:solidFill>
                  <a:schemeClr val="tx1">
                    <a:lumMod val="65000"/>
                    <a:lumOff val="35000"/>
                    <a:alpha val="91000"/>
                  </a:schemeClr>
                </a:solidFill>
                <a:latin typeface="微软雅黑" panose="020B0503020204020204" pitchFamily="34" charset="-122"/>
                <a:ea typeface="微软雅黑" panose="020B0503020204020204" pitchFamily="34" charset="-122"/>
              </a:rPr>
              <a:t>目 录</a:t>
            </a:r>
            <a:endParaRPr lang="en-US" altLang="zh-CN" sz="4000" b="1" dirty="0">
              <a:solidFill>
                <a:schemeClr val="tx1">
                  <a:lumMod val="65000"/>
                  <a:lumOff val="35000"/>
                  <a:alpha val="91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H="1">
            <a:off x="1744403" y="2058396"/>
            <a:ext cx="6067957"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rot="18035669">
            <a:off x="7577051" y="706290"/>
            <a:ext cx="360040" cy="3103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8011514" y="1012689"/>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8112570" y="1419930"/>
            <a:ext cx="304349" cy="22735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标题层"/>
          <p:cNvSpPr txBox="1"/>
          <p:nvPr/>
        </p:nvSpPr>
        <p:spPr bwMode="auto">
          <a:xfrm>
            <a:off x="2248459" y="2395399"/>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itchFamily="34" charset="0"/>
                <a:ea typeface="微软雅黑" pitchFamily="34" charset="-122"/>
                <a:cs typeface="Arial" panose="020B0604020202020204" pitchFamily="34" charset="0"/>
              </a:rPr>
              <a:t>01</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itchFamily="34" charset="0"/>
              <a:ea typeface="微软雅黑" pitchFamily="34" charset="-122"/>
              <a:cs typeface="Arial" panose="020B0604020202020204" pitchFamily="34" charset="0"/>
            </a:endParaRPr>
          </a:p>
        </p:txBody>
      </p:sp>
      <p:cxnSp>
        <p:nvCxnSpPr>
          <p:cNvPr id="71" name="直接连接符 70"/>
          <p:cNvCxnSpPr/>
          <p:nvPr/>
        </p:nvCxnSpPr>
        <p:spPr>
          <a:xfrm>
            <a:off x="2907774" y="2448338"/>
            <a:ext cx="0" cy="417343"/>
          </a:xfrm>
          <a:prstGeom prst="line">
            <a:avLst/>
          </a:prstGeom>
          <a:noFill/>
          <a:ln w="9525" cap="flat" cmpd="sng" algn="ctr">
            <a:solidFill>
              <a:schemeClr val="tx1">
                <a:lumMod val="65000"/>
                <a:lumOff val="35000"/>
              </a:schemeClr>
            </a:solidFill>
            <a:prstDash val="solid"/>
          </a:ln>
          <a:effectLst/>
        </p:spPr>
      </p:cxnSp>
      <p:sp>
        <p:nvSpPr>
          <p:cNvPr id="72" name="标题层"/>
          <p:cNvSpPr txBox="1"/>
          <p:nvPr/>
        </p:nvSpPr>
        <p:spPr bwMode="auto">
          <a:xfrm>
            <a:off x="2976229" y="2395399"/>
            <a:ext cx="4381853" cy="523220"/>
          </a:xfrm>
          <a:prstGeom prst="rect">
            <a:avLst/>
          </a:prstGeom>
          <a:noFill/>
          <a:effectLst/>
        </p:spPr>
        <p:txBody>
          <a:bodyPr wrap="square">
            <a:spAutoFit/>
          </a:bodyPr>
          <a:lstStyle/>
          <a:p>
            <a:pPr lvl="0">
              <a:defRPr/>
            </a:pPr>
            <a:r>
              <a:rPr lang="zh-CN" altLang="en-US" sz="2800" b="1" dirty="0" smtClean="0">
                <a:solidFill>
                  <a:schemeClr val="tx1">
                    <a:lumMod val="65000"/>
                    <a:lumOff val="35000"/>
                  </a:schemeClr>
                </a:solidFill>
                <a:latin typeface="微软雅黑" pitchFamily="34" charset="-122"/>
                <a:ea typeface="微软雅黑" pitchFamily="34" charset="-122"/>
              </a:rPr>
              <a:t>基础知识</a:t>
            </a:r>
            <a:endParaRPr lang="zh-CN" altLang="en-US" sz="2800" b="1" dirty="0">
              <a:solidFill>
                <a:schemeClr val="tx1">
                  <a:lumMod val="65000"/>
                  <a:lumOff val="35000"/>
                </a:schemeClr>
              </a:solidFill>
              <a:latin typeface="微软雅黑" pitchFamily="34" charset="-122"/>
              <a:ea typeface="微软雅黑" pitchFamily="34" charset="-122"/>
            </a:endParaRPr>
          </a:p>
        </p:txBody>
      </p:sp>
      <p:sp>
        <p:nvSpPr>
          <p:cNvPr id="74" name="标题层"/>
          <p:cNvSpPr txBox="1"/>
          <p:nvPr/>
        </p:nvSpPr>
        <p:spPr bwMode="auto">
          <a:xfrm>
            <a:off x="6643435" y="2487732"/>
            <a:ext cx="656827" cy="338554"/>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chemeClr val="tx1">
                  <a:lumMod val="65000"/>
                  <a:lumOff val="35000"/>
                </a:schemeClr>
              </a:solidFill>
              <a:effectLst/>
              <a:uLnTx/>
              <a:uFillTx/>
              <a:latin typeface="Impact" pitchFamily="34" charset="0"/>
              <a:ea typeface="微软雅黑" pitchFamily="34" charset="-122"/>
              <a:cs typeface="Arial" panose="020B0604020202020204" pitchFamily="34" charset="0"/>
            </a:endParaRPr>
          </a:p>
        </p:txBody>
      </p:sp>
      <p:sp>
        <p:nvSpPr>
          <p:cNvPr id="90" name="标题层"/>
          <p:cNvSpPr txBox="1"/>
          <p:nvPr/>
        </p:nvSpPr>
        <p:spPr bwMode="auto">
          <a:xfrm>
            <a:off x="2248459" y="2927848"/>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itchFamily="34" charset="0"/>
                <a:ea typeface="微软雅黑" pitchFamily="34" charset="-122"/>
                <a:cs typeface="Arial" panose="020B0604020202020204" pitchFamily="34" charset="0"/>
              </a:rPr>
              <a:t>02</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itchFamily="34" charset="0"/>
              <a:ea typeface="微软雅黑" pitchFamily="34" charset="-122"/>
              <a:cs typeface="Arial" panose="020B0604020202020204" pitchFamily="34" charset="0"/>
            </a:endParaRPr>
          </a:p>
        </p:txBody>
      </p:sp>
      <p:cxnSp>
        <p:nvCxnSpPr>
          <p:cNvPr id="91" name="直接连接符 90"/>
          <p:cNvCxnSpPr/>
          <p:nvPr/>
        </p:nvCxnSpPr>
        <p:spPr>
          <a:xfrm>
            <a:off x="2907774" y="2980787"/>
            <a:ext cx="0" cy="417343"/>
          </a:xfrm>
          <a:prstGeom prst="line">
            <a:avLst/>
          </a:prstGeom>
          <a:noFill/>
          <a:ln w="9525" cap="flat" cmpd="sng" algn="ctr">
            <a:solidFill>
              <a:schemeClr val="tx1">
                <a:lumMod val="65000"/>
                <a:lumOff val="35000"/>
              </a:schemeClr>
            </a:solidFill>
            <a:prstDash val="solid"/>
          </a:ln>
          <a:effectLst/>
        </p:spPr>
      </p:cxnSp>
      <p:sp>
        <p:nvSpPr>
          <p:cNvPr id="92" name="标题层"/>
          <p:cNvSpPr txBox="1"/>
          <p:nvPr/>
        </p:nvSpPr>
        <p:spPr bwMode="auto">
          <a:xfrm>
            <a:off x="2976229" y="2927848"/>
            <a:ext cx="5524861" cy="523220"/>
          </a:xfrm>
          <a:prstGeom prst="rect">
            <a:avLst/>
          </a:prstGeom>
          <a:noFill/>
          <a:effectLst/>
        </p:spPr>
        <p:txBody>
          <a:bodyPr wrap="square">
            <a:spAutoFit/>
          </a:bodyPr>
          <a:lstStyle/>
          <a:p>
            <a:pPr lvl="0">
              <a:defRPr/>
            </a:pPr>
            <a:r>
              <a:rPr lang="zh-CN" altLang="en-US" sz="2800" b="1" dirty="0" smtClean="0">
                <a:solidFill>
                  <a:schemeClr val="tx1">
                    <a:lumMod val="65000"/>
                    <a:lumOff val="35000"/>
                  </a:schemeClr>
                </a:solidFill>
                <a:latin typeface="微软雅黑" pitchFamily="34" charset="-122"/>
                <a:ea typeface="微软雅黑" pitchFamily="34" charset="-122"/>
              </a:rPr>
              <a:t>常用方法</a:t>
            </a:r>
            <a:endParaRPr lang="zh-CN" altLang="en-US" sz="2800" b="1" dirty="0">
              <a:solidFill>
                <a:schemeClr val="tx1">
                  <a:lumMod val="65000"/>
                  <a:lumOff val="35000"/>
                </a:schemeClr>
              </a:solidFill>
              <a:latin typeface="微软雅黑" pitchFamily="34" charset="-122"/>
              <a:ea typeface="微软雅黑" pitchFamily="34" charset="-122"/>
            </a:endParaRPr>
          </a:p>
        </p:txBody>
      </p:sp>
      <p:sp>
        <p:nvSpPr>
          <p:cNvPr id="95" name="标题层"/>
          <p:cNvSpPr txBox="1"/>
          <p:nvPr/>
        </p:nvSpPr>
        <p:spPr bwMode="auto">
          <a:xfrm>
            <a:off x="2248459" y="3460297"/>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itchFamily="34" charset="0"/>
                <a:ea typeface="微软雅黑" pitchFamily="34" charset="-122"/>
                <a:cs typeface="Arial" panose="020B0604020202020204" pitchFamily="34" charset="0"/>
              </a:rPr>
              <a:t>03</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itchFamily="34" charset="0"/>
              <a:ea typeface="微软雅黑" pitchFamily="34" charset="-122"/>
              <a:cs typeface="Arial" panose="020B0604020202020204" pitchFamily="34" charset="0"/>
            </a:endParaRPr>
          </a:p>
        </p:txBody>
      </p:sp>
      <p:cxnSp>
        <p:nvCxnSpPr>
          <p:cNvPr id="96" name="直接连接符 95"/>
          <p:cNvCxnSpPr/>
          <p:nvPr/>
        </p:nvCxnSpPr>
        <p:spPr>
          <a:xfrm>
            <a:off x="2907774" y="3513236"/>
            <a:ext cx="0" cy="417343"/>
          </a:xfrm>
          <a:prstGeom prst="line">
            <a:avLst/>
          </a:prstGeom>
          <a:noFill/>
          <a:ln w="9525" cap="flat" cmpd="sng" algn="ctr">
            <a:solidFill>
              <a:schemeClr val="tx1">
                <a:lumMod val="65000"/>
                <a:lumOff val="35000"/>
              </a:schemeClr>
            </a:solidFill>
            <a:prstDash val="solid"/>
          </a:ln>
          <a:effectLst/>
        </p:spPr>
      </p:cxnSp>
      <p:sp>
        <p:nvSpPr>
          <p:cNvPr id="99" name="标题层"/>
          <p:cNvSpPr txBox="1"/>
          <p:nvPr/>
        </p:nvSpPr>
        <p:spPr bwMode="auto">
          <a:xfrm>
            <a:off x="6643435" y="3552630"/>
            <a:ext cx="656827" cy="338554"/>
          </a:xfrm>
          <a:prstGeom prst="rect">
            <a:avLst/>
          </a:prstGeom>
          <a:noFill/>
          <a:effectLst/>
        </p:spPr>
        <p:txBody>
          <a:bodyPr wrap="square">
            <a:spAutoFit/>
          </a:bodyPr>
          <a:lstStyle/>
          <a:p>
            <a:pPr lvl="0" algn="ctr">
              <a:defRPr/>
            </a:pPr>
            <a:endParaRPr kumimoji="0" lang="zh-CN" altLang="en-US" sz="1600" b="0" i="0" u="none" strike="noStrike" kern="0" cap="none" spc="0" normalizeH="0" baseline="0" noProof="0" dirty="0">
              <a:ln>
                <a:noFill/>
              </a:ln>
              <a:solidFill>
                <a:schemeClr val="tx1">
                  <a:lumMod val="65000"/>
                  <a:lumOff val="35000"/>
                </a:schemeClr>
              </a:solidFill>
              <a:effectLst/>
              <a:uLnTx/>
              <a:uFillTx/>
              <a:latin typeface="Impact" pitchFamily="34" charset="0"/>
              <a:ea typeface="微软雅黑" pitchFamily="34" charset="-122"/>
              <a:cs typeface="Arial" panose="020B0604020202020204" pitchFamily="34" charset="0"/>
            </a:endParaRPr>
          </a:p>
        </p:txBody>
      </p:sp>
      <p:sp>
        <p:nvSpPr>
          <p:cNvPr id="104" name="标题层"/>
          <p:cNvSpPr txBox="1"/>
          <p:nvPr/>
        </p:nvSpPr>
        <p:spPr bwMode="auto">
          <a:xfrm>
            <a:off x="6643435" y="4085079"/>
            <a:ext cx="656827" cy="338554"/>
          </a:xfrm>
          <a:prstGeom prst="rect">
            <a:avLst/>
          </a:prstGeom>
          <a:noFill/>
          <a:effectLst/>
        </p:spPr>
        <p:txBody>
          <a:bodyPr wrap="square">
            <a:spAutoFit/>
          </a:bodyPr>
          <a:lstStyle/>
          <a:p>
            <a:pPr lvl="0" algn="ctr">
              <a:defRPr/>
            </a:pPr>
            <a:endParaRPr kumimoji="0" lang="zh-CN" altLang="en-US" sz="1600" b="0" i="0" u="none" strike="noStrike" kern="0" cap="none" spc="0" normalizeH="0" baseline="0" noProof="0" dirty="0">
              <a:ln>
                <a:noFill/>
              </a:ln>
              <a:solidFill>
                <a:schemeClr val="tx1">
                  <a:lumMod val="65000"/>
                  <a:lumOff val="35000"/>
                </a:schemeClr>
              </a:solidFill>
              <a:effectLst/>
              <a:uLnTx/>
              <a:uFillTx/>
              <a:latin typeface="Impact" pitchFamily="34" charset="0"/>
              <a:ea typeface="微软雅黑" pitchFamily="34" charset="-122"/>
              <a:cs typeface="Arial" panose="020B0604020202020204" pitchFamily="34" charset="0"/>
            </a:endParaRPr>
          </a:p>
        </p:txBody>
      </p:sp>
      <p:sp>
        <p:nvSpPr>
          <p:cNvPr id="28" name="标题层"/>
          <p:cNvSpPr txBox="1"/>
          <p:nvPr/>
        </p:nvSpPr>
        <p:spPr bwMode="auto">
          <a:xfrm>
            <a:off x="3000364" y="3429006"/>
            <a:ext cx="5524861" cy="523220"/>
          </a:xfrm>
          <a:prstGeom prst="rect">
            <a:avLst/>
          </a:prstGeom>
          <a:noFill/>
          <a:effectLst/>
        </p:spPr>
        <p:txBody>
          <a:bodyPr wrap="square">
            <a:spAutoFit/>
          </a:bodyPr>
          <a:lstStyle/>
          <a:p>
            <a:pPr lvl="0">
              <a:defRPr/>
            </a:pPr>
            <a:r>
              <a:rPr lang="zh-CN" altLang="en-US" sz="2800" b="1" dirty="0" smtClean="0">
                <a:solidFill>
                  <a:schemeClr val="tx1">
                    <a:lumMod val="65000"/>
                    <a:lumOff val="35000"/>
                  </a:schemeClr>
                </a:solidFill>
                <a:latin typeface="微软雅黑" pitchFamily="34" charset="-122"/>
                <a:ea typeface="微软雅黑" pitchFamily="34" charset="-122"/>
              </a:rPr>
              <a:t>真题分析</a:t>
            </a:r>
            <a:endParaRPr lang="zh-CN" altLang="en-US" sz="28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2376141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100" fill="hold"/>
                                        <p:tgtEl>
                                          <p:spTgt spid="7"/>
                                        </p:tgtEl>
                                        <p:attrNameLst>
                                          <p:attrName>ppt_x</p:attrName>
                                        </p:attrNameLst>
                                      </p:cBhvr>
                                      <p:tavLst>
                                        <p:tav tm="0">
                                          <p:val>
                                            <p:strVal val="1+#ppt_w/2"/>
                                          </p:val>
                                        </p:tav>
                                        <p:tav tm="100000">
                                          <p:val>
                                            <p:strVal val="#ppt_x"/>
                                          </p:val>
                                        </p:tav>
                                      </p:tavLst>
                                    </p:anim>
                                    <p:anim calcmode="lin" valueType="num">
                                      <p:cBhvr additive="base">
                                        <p:cTn id="8" dur="1100" fill="hold"/>
                                        <p:tgtEl>
                                          <p:spTgt spid="7"/>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7"/>
                                        </p:tgtEl>
                                        <p:attrNameLst>
                                          <p:attrName>r</p:attrName>
                                        </p:attrNameLst>
                                      </p:cBhvr>
                                    </p:animRot>
                                  </p:childTnLst>
                                </p:cTn>
                              </p:par>
                              <p:par>
                                <p:cTn id="11" presetID="2" presetClass="entr" presetSubtype="3" fill="hold" grpId="0" nodeType="withEffect">
                                  <p:stCondLst>
                                    <p:cond delay="60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100" fill="hold"/>
                                        <p:tgtEl>
                                          <p:spTgt spid="8"/>
                                        </p:tgtEl>
                                        <p:attrNameLst>
                                          <p:attrName>ppt_x</p:attrName>
                                        </p:attrNameLst>
                                      </p:cBhvr>
                                      <p:tavLst>
                                        <p:tav tm="0">
                                          <p:val>
                                            <p:strVal val="1+#ppt_w/2"/>
                                          </p:val>
                                        </p:tav>
                                        <p:tav tm="100000">
                                          <p:val>
                                            <p:strVal val="#ppt_x"/>
                                          </p:val>
                                        </p:tav>
                                      </p:tavLst>
                                    </p:anim>
                                    <p:anim calcmode="lin" valueType="num">
                                      <p:cBhvr additive="base">
                                        <p:cTn id="14" dur="1100" fill="hold"/>
                                        <p:tgtEl>
                                          <p:spTgt spid="8"/>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8"/>
                                        </p:tgtEl>
                                        <p:attrNameLst>
                                          <p:attrName>r</p:attrName>
                                        </p:attrNameLst>
                                      </p:cBhvr>
                                    </p:animRot>
                                  </p:childTnLst>
                                </p:cTn>
                              </p:par>
                              <p:par>
                                <p:cTn id="17" presetID="2" presetClass="entr" presetSubtype="3" fill="hold" grpId="0" nodeType="withEffect">
                                  <p:stCondLst>
                                    <p:cond delay="12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100" fill="hold"/>
                                        <p:tgtEl>
                                          <p:spTgt spid="9"/>
                                        </p:tgtEl>
                                        <p:attrNameLst>
                                          <p:attrName>ppt_x</p:attrName>
                                        </p:attrNameLst>
                                      </p:cBhvr>
                                      <p:tavLst>
                                        <p:tav tm="0">
                                          <p:val>
                                            <p:strVal val="1+#ppt_w/2"/>
                                          </p:val>
                                        </p:tav>
                                        <p:tav tm="100000">
                                          <p:val>
                                            <p:strVal val="#ppt_x"/>
                                          </p:val>
                                        </p:tav>
                                      </p:tavLst>
                                    </p:anim>
                                    <p:anim calcmode="lin" valueType="num">
                                      <p:cBhvr additive="base">
                                        <p:cTn id="20" dur="1100" fill="hold"/>
                                        <p:tgtEl>
                                          <p:spTgt spid="9"/>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9"/>
                                        </p:tgtEl>
                                        <p:attrNameLst>
                                          <p:attrName>r</p:attrName>
                                        </p:attrNameLst>
                                      </p:cBhvr>
                                    </p:animRot>
                                  </p:childTnLst>
                                </p:cTn>
                              </p:par>
                            </p:childTnLst>
                          </p:cTn>
                        </p:par>
                        <p:par>
                          <p:cTn id="23" fill="hold">
                            <p:stCondLst>
                              <p:cond delay="2300"/>
                            </p:stCondLst>
                            <p:childTnLst>
                              <p:par>
                                <p:cTn id="24" presetID="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par>
                                <p:cTn id="28" presetID="47" presetClass="entr" presetSubtype="0" fill="hold" grpId="0" nodeType="withEffect">
                                  <p:stCondLst>
                                    <p:cond delay="8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ppt_x</p:attrName>
                                        </p:attrNameLst>
                                      </p:cBhvr>
                                      <p:tavLst>
                                        <p:tav tm="0">
                                          <p:val>
                                            <p:strVal val="#ppt_x"/>
                                          </p:val>
                                        </p:tav>
                                        <p:tav tm="100000">
                                          <p:val>
                                            <p:strVal val="#ppt_x"/>
                                          </p:val>
                                        </p:tav>
                                      </p:tavLst>
                                    </p:anim>
                                    <p:anim calcmode="lin" valueType="num">
                                      <p:cBhvr>
                                        <p:cTn id="32" dur="500" fill="hold"/>
                                        <p:tgtEl>
                                          <p:spTgt spid="3"/>
                                        </p:tgtEl>
                                        <p:attrNameLst>
                                          <p:attrName>ppt_y</p:attrName>
                                        </p:attrNameLst>
                                      </p:cBhvr>
                                      <p:tavLst>
                                        <p:tav tm="0">
                                          <p:val>
                                            <p:strVal val="#ppt_y-.1"/>
                                          </p:val>
                                        </p:tav>
                                        <p:tav tm="100000">
                                          <p:val>
                                            <p:strVal val="#ppt_y"/>
                                          </p:val>
                                        </p:tav>
                                      </p:tavLst>
                                    </p:anim>
                                  </p:childTnLst>
                                </p:cTn>
                              </p:par>
                              <p:par>
                                <p:cTn id="33" presetID="22" presetClass="entr" presetSubtype="2" fill="hold" nodeType="withEffect">
                                  <p:stCondLst>
                                    <p:cond delay="120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par>
                          <p:cTn id="36" fill="hold">
                            <p:stCondLst>
                              <p:cond delay="4000"/>
                            </p:stCondLst>
                            <p:childTnLst>
                              <p:par>
                                <p:cTn id="37" presetID="47"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600"/>
                                        <p:tgtEl>
                                          <p:spTgt spid="71"/>
                                        </p:tgtEl>
                                      </p:cBhvr>
                                    </p:animEffect>
                                    <p:anim calcmode="lin" valueType="num">
                                      <p:cBhvr>
                                        <p:cTn id="40" dur="600" fill="hold"/>
                                        <p:tgtEl>
                                          <p:spTgt spid="71"/>
                                        </p:tgtEl>
                                        <p:attrNameLst>
                                          <p:attrName>ppt_x</p:attrName>
                                        </p:attrNameLst>
                                      </p:cBhvr>
                                      <p:tavLst>
                                        <p:tav tm="0">
                                          <p:val>
                                            <p:strVal val="#ppt_x"/>
                                          </p:val>
                                        </p:tav>
                                        <p:tav tm="100000">
                                          <p:val>
                                            <p:strVal val="#ppt_x"/>
                                          </p:val>
                                        </p:tav>
                                      </p:tavLst>
                                    </p:anim>
                                    <p:anim calcmode="lin" valueType="num">
                                      <p:cBhvr>
                                        <p:cTn id="41" dur="600" fill="hold"/>
                                        <p:tgtEl>
                                          <p:spTgt spid="71"/>
                                        </p:tgtEl>
                                        <p:attrNameLst>
                                          <p:attrName>ppt_y</p:attrName>
                                        </p:attrNameLst>
                                      </p:cBhvr>
                                      <p:tavLst>
                                        <p:tav tm="0">
                                          <p:val>
                                            <p:strVal val="#ppt_y-.1"/>
                                          </p:val>
                                        </p:tav>
                                        <p:tav tm="100000">
                                          <p:val>
                                            <p:strVal val="#ppt_y"/>
                                          </p:val>
                                        </p:tav>
                                      </p:tavLst>
                                    </p:anim>
                                  </p:childTnLst>
                                </p:cTn>
                              </p:par>
                            </p:childTnLst>
                          </p:cTn>
                        </p:par>
                        <p:par>
                          <p:cTn id="42" fill="hold">
                            <p:stCondLst>
                              <p:cond delay="4600"/>
                            </p:stCondLst>
                            <p:childTnLst>
                              <p:par>
                                <p:cTn id="43" presetID="2" presetClass="entr" presetSubtype="8" decel="5250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 calcmode="lin" valueType="num">
                                      <p:cBhvr additive="base">
                                        <p:cTn id="45" dur="400" fill="hold"/>
                                        <p:tgtEl>
                                          <p:spTgt spid="70"/>
                                        </p:tgtEl>
                                        <p:attrNameLst>
                                          <p:attrName>ppt_x</p:attrName>
                                        </p:attrNameLst>
                                      </p:cBhvr>
                                      <p:tavLst>
                                        <p:tav tm="0">
                                          <p:val>
                                            <p:strVal val="0-#ppt_w/2"/>
                                          </p:val>
                                        </p:tav>
                                        <p:tav tm="100000">
                                          <p:val>
                                            <p:strVal val="#ppt_x"/>
                                          </p:val>
                                        </p:tav>
                                      </p:tavLst>
                                    </p:anim>
                                    <p:anim calcmode="lin" valueType="num">
                                      <p:cBhvr additive="base">
                                        <p:cTn id="46" dur="400" fill="hold"/>
                                        <p:tgtEl>
                                          <p:spTgt spid="70"/>
                                        </p:tgtEl>
                                        <p:attrNameLst>
                                          <p:attrName>ppt_y</p:attrName>
                                        </p:attrNameLst>
                                      </p:cBhvr>
                                      <p:tavLst>
                                        <p:tav tm="0">
                                          <p:val>
                                            <p:strVal val="#ppt_y"/>
                                          </p:val>
                                        </p:tav>
                                        <p:tav tm="100000">
                                          <p:val>
                                            <p:strVal val="#ppt_y"/>
                                          </p:val>
                                        </p:tav>
                                      </p:tavLst>
                                    </p:anim>
                                  </p:childTnLst>
                                </p:cTn>
                              </p:par>
                              <p:par>
                                <p:cTn id="47" presetID="2" presetClass="entr" presetSubtype="2" decel="5250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 calcmode="lin" valueType="num">
                                      <p:cBhvr additive="base">
                                        <p:cTn id="49" dur="400" fill="hold"/>
                                        <p:tgtEl>
                                          <p:spTgt spid="72"/>
                                        </p:tgtEl>
                                        <p:attrNameLst>
                                          <p:attrName>ppt_x</p:attrName>
                                        </p:attrNameLst>
                                      </p:cBhvr>
                                      <p:tavLst>
                                        <p:tav tm="0">
                                          <p:val>
                                            <p:strVal val="1+#ppt_w/2"/>
                                          </p:val>
                                        </p:tav>
                                        <p:tav tm="100000">
                                          <p:val>
                                            <p:strVal val="#ppt_x"/>
                                          </p:val>
                                        </p:tav>
                                      </p:tavLst>
                                    </p:anim>
                                    <p:anim calcmode="lin" valueType="num">
                                      <p:cBhvr additive="base">
                                        <p:cTn id="50" dur="400" fill="hold"/>
                                        <p:tgtEl>
                                          <p:spTgt spid="72"/>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12" presetClass="entr" presetSubtype="4" fill="hold" grpId="0" nodeType="afterEffect" nodePh="1">
                                  <p:stCondLst>
                                    <p:cond delay="0"/>
                                  </p:stCondLst>
                                  <p:endCondLst>
                                    <p:cond evt="begin" delay="0">
                                      <p:tn val="52"/>
                                    </p:cond>
                                  </p:endCondLst>
                                  <p:childTnLst>
                                    <p:set>
                                      <p:cBhvr>
                                        <p:cTn id="53" dur="1" fill="hold">
                                          <p:stCondLst>
                                            <p:cond delay="0"/>
                                          </p:stCondLst>
                                        </p:cTn>
                                        <p:tgtEl>
                                          <p:spTgt spid="74"/>
                                        </p:tgtEl>
                                        <p:attrNameLst>
                                          <p:attrName>style.visibility</p:attrName>
                                        </p:attrNameLst>
                                      </p:cBhvr>
                                      <p:to>
                                        <p:strVal val="visible"/>
                                      </p:to>
                                    </p:set>
                                    <p:anim calcmode="lin" valueType="num">
                                      <p:cBhvr additive="base">
                                        <p:cTn id="54" dur="400"/>
                                        <p:tgtEl>
                                          <p:spTgt spid="74"/>
                                        </p:tgtEl>
                                        <p:attrNameLst>
                                          <p:attrName>ppt_y</p:attrName>
                                        </p:attrNameLst>
                                      </p:cBhvr>
                                      <p:tavLst>
                                        <p:tav tm="0">
                                          <p:val>
                                            <p:strVal val="#ppt_y+#ppt_h*1.125000"/>
                                          </p:val>
                                        </p:tav>
                                        <p:tav tm="100000">
                                          <p:val>
                                            <p:strVal val="#ppt_y"/>
                                          </p:val>
                                        </p:tav>
                                      </p:tavLst>
                                    </p:anim>
                                    <p:animEffect transition="in" filter="wipe(up)">
                                      <p:cBhvr>
                                        <p:cTn id="55" dur="400"/>
                                        <p:tgtEl>
                                          <p:spTgt spid="74"/>
                                        </p:tgtEl>
                                      </p:cBhvr>
                                    </p:animEffect>
                                  </p:childTnLst>
                                </p:cTn>
                              </p:par>
                            </p:childTnLst>
                          </p:cTn>
                        </p:par>
                        <p:par>
                          <p:cTn id="56" fill="hold">
                            <p:stCondLst>
                              <p:cond delay="5400"/>
                            </p:stCondLst>
                            <p:childTnLst>
                              <p:par>
                                <p:cTn id="57" presetID="47" presetClass="entr" presetSubtype="0" fill="hold"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600"/>
                                        <p:tgtEl>
                                          <p:spTgt spid="91"/>
                                        </p:tgtEl>
                                      </p:cBhvr>
                                    </p:animEffect>
                                    <p:anim calcmode="lin" valueType="num">
                                      <p:cBhvr>
                                        <p:cTn id="60" dur="600" fill="hold"/>
                                        <p:tgtEl>
                                          <p:spTgt spid="91"/>
                                        </p:tgtEl>
                                        <p:attrNameLst>
                                          <p:attrName>ppt_x</p:attrName>
                                        </p:attrNameLst>
                                      </p:cBhvr>
                                      <p:tavLst>
                                        <p:tav tm="0">
                                          <p:val>
                                            <p:strVal val="#ppt_x"/>
                                          </p:val>
                                        </p:tav>
                                        <p:tav tm="100000">
                                          <p:val>
                                            <p:strVal val="#ppt_x"/>
                                          </p:val>
                                        </p:tav>
                                      </p:tavLst>
                                    </p:anim>
                                    <p:anim calcmode="lin" valueType="num">
                                      <p:cBhvr>
                                        <p:cTn id="61" dur="600" fill="hold"/>
                                        <p:tgtEl>
                                          <p:spTgt spid="91"/>
                                        </p:tgtEl>
                                        <p:attrNameLst>
                                          <p:attrName>ppt_y</p:attrName>
                                        </p:attrNameLst>
                                      </p:cBhvr>
                                      <p:tavLst>
                                        <p:tav tm="0">
                                          <p:val>
                                            <p:strVal val="#ppt_y-.1"/>
                                          </p:val>
                                        </p:tav>
                                        <p:tav tm="100000">
                                          <p:val>
                                            <p:strVal val="#ppt_y"/>
                                          </p:val>
                                        </p:tav>
                                      </p:tavLst>
                                    </p:anim>
                                  </p:childTnLst>
                                </p:cTn>
                              </p:par>
                            </p:childTnLst>
                          </p:cTn>
                        </p:par>
                        <p:par>
                          <p:cTn id="62" fill="hold">
                            <p:stCondLst>
                              <p:cond delay="6000"/>
                            </p:stCondLst>
                            <p:childTnLst>
                              <p:par>
                                <p:cTn id="63" presetID="2" presetClass="entr" presetSubtype="8" decel="52500" fill="hold" grpId="0" nodeType="after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additive="base">
                                        <p:cTn id="65" dur="400" fill="hold"/>
                                        <p:tgtEl>
                                          <p:spTgt spid="90"/>
                                        </p:tgtEl>
                                        <p:attrNameLst>
                                          <p:attrName>ppt_x</p:attrName>
                                        </p:attrNameLst>
                                      </p:cBhvr>
                                      <p:tavLst>
                                        <p:tav tm="0">
                                          <p:val>
                                            <p:strVal val="0-#ppt_w/2"/>
                                          </p:val>
                                        </p:tav>
                                        <p:tav tm="100000">
                                          <p:val>
                                            <p:strVal val="#ppt_x"/>
                                          </p:val>
                                        </p:tav>
                                      </p:tavLst>
                                    </p:anim>
                                    <p:anim calcmode="lin" valueType="num">
                                      <p:cBhvr additive="base">
                                        <p:cTn id="66" dur="400" fill="hold"/>
                                        <p:tgtEl>
                                          <p:spTgt spid="90"/>
                                        </p:tgtEl>
                                        <p:attrNameLst>
                                          <p:attrName>ppt_y</p:attrName>
                                        </p:attrNameLst>
                                      </p:cBhvr>
                                      <p:tavLst>
                                        <p:tav tm="0">
                                          <p:val>
                                            <p:strVal val="#ppt_y"/>
                                          </p:val>
                                        </p:tav>
                                        <p:tav tm="100000">
                                          <p:val>
                                            <p:strVal val="#ppt_y"/>
                                          </p:val>
                                        </p:tav>
                                      </p:tavLst>
                                    </p:anim>
                                  </p:childTnLst>
                                </p:cTn>
                              </p:par>
                              <p:par>
                                <p:cTn id="67" presetID="2" presetClass="entr" presetSubtype="2" decel="5250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anim calcmode="lin" valueType="num">
                                      <p:cBhvr additive="base">
                                        <p:cTn id="69" dur="400" fill="hold"/>
                                        <p:tgtEl>
                                          <p:spTgt spid="92"/>
                                        </p:tgtEl>
                                        <p:attrNameLst>
                                          <p:attrName>ppt_x</p:attrName>
                                        </p:attrNameLst>
                                      </p:cBhvr>
                                      <p:tavLst>
                                        <p:tav tm="0">
                                          <p:val>
                                            <p:strVal val="1+#ppt_w/2"/>
                                          </p:val>
                                        </p:tav>
                                        <p:tav tm="100000">
                                          <p:val>
                                            <p:strVal val="#ppt_x"/>
                                          </p:val>
                                        </p:tav>
                                      </p:tavLst>
                                    </p:anim>
                                    <p:anim calcmode="lin" valueType="num">
                                      <p:cBhvr additive="base">
                                        <p:cTn id="70" dur="400" fill="hold"/>
                                        <p:tgtEl>
                                          <p:spTgt spid="92"/>
                                        </p:tgtEl>
                                        <p:attrNameLst>
                                          <p:attrName>ppt_y</p:attrName>
                                        </p:attrNameLst>
                                      </p:cBhvr>
                                      <p:tavLst>
                                        <p:tav tm="0">
                                          <p:val>
                                            <p:strVal val="#ppt_y"/>
                                          </p:val>
                                        </p:tav>
                                        <p:tav tm="100000">
                                          <p:val>
                                            <p:strVal val="#ppt_y"/>
                                          </p:val>
                                        </p:tav>
                                      </p:tavLst>
                                    </p:anim>
                                  </p:childTnLst>
                                </p:cTn>
                              </p:par>
                            </p:childTnLst>
                          </p:cTn>
                        </p:par>
                        <p:par>
                          <p:cTn id="71" fill="hold">
                            <p:stCondLst>
                              <p:cond delay="6400"/>
                            </p:stCondLst>
                            <p:childTnLst>
                              <p:par>
                                <p:cTn id="72" presetID="47" presetClass="entr" presetSubtype="0" fill="hold" nodeType="after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fade">
                                      <p:cBhvr>
                                        <p:cTn id="74" dur="600"/>
                                        <p:tgtEl>
                                          <p:spTgt spid="96"/>
                                        </p:tgtEl>
                                      </p:cBhvr>
                                    </p:animEffect>
                                    <p:anim calcmode="lin" valueType="num">
                                      <p:cBhvr>
                                        <p:cTn id="75" dur="600" fill="hold"/>
                                        <p:tgtEl>
                                          <p:spTgt spid="96"/>
                                        </p:tgtEl>
                                        <p:attrNameLst>
                                          <p:attrName>ppt_x</p:attrName>
                                        </p:attrNameLst>
                                      </p:cBhvr>
                                      <p:tavLst>
                                        <p:tav tm="0">
                                          <p:val>
                                            <p:strVal val="#ppt_x"/>
                                          </p:val>
                                        </p:tav>
                                        <p:tav tm="100000">
                                          <p:val>
                                            <p:strVal val="#ppt_x"/>
                                          </p:val>
                                        </p:tav>
                                      </p:tavLst>
                                    </p:anim>
                                    <p:anim calcmode="lin" valueType="num">
                                      <p:cBhvr>
                                        <p:cTn id="76" dur="600" fill="hold"/>
                                        <p:tgtEl>
                                          <p:spTgt spid="96"/>
                                        </p:tgtEl>
                                        <p:attrNameLst>
                                          <p:attrName>ppt_y</p:attrName>
                                        </p:attrNameLst>
                                      </p:cBhvr>
                                      <p:tavLst>
                                        <p:tav tm="0">
                                          <p:val>
                                            <p:strVal val="#ppt_y-.1"/>
                                          </p:val>
                                        </p:tav>
                                        <p:tav tm="100000">
                                          <p:val>
                                            <p:strVal val="#ppt_y"/>
                                          </p:val>
                                        </p:tav>
                                      </p:tavLst>
                                    </p:anim>
                                  </p:childTnLst>
                                </p:cTn>
                              </p:par>
                            </p:childTnLst>
                          </p:cTn>
                        </p:par>
                        <p:par>
                          <p:cTn id="77" fill="hold">
                            <p:stCondLst>
                              <p:cond delay="7000"/>
                            </p:stCondLst>
                            <p:childTnLst>
                              <p:par>
                                <p:cTn id="78" presetID="2" presetClass="entr" presetSubtype="8" decel="52500" fill="hold" grpId="0" nodeType="afterEffect">
                                  <p:stCondLst>
                                    <p:cond delay="0"/>
                                  </p:stCondLst>
                                  <p:childTnLst>
                                    <p:set>
                                      <p:cBhvr>
                                        <p:cTn id="79" dur="1" fill="hold">
                                          <p:stCondLst>
                                            <p:cond delay="0"/>
                                          </p:stCondLst>
                                        </p:cTn>
                                        <p:tgtEl>
                                          <p:spTgt spid="95"/>
                                        </p:tgtEl>
                                        <p:attrNameLst>
                                          <p:attrName>style.visibility</p:attrName>
                                        </p:attrNameLst>
                                      </p:cBhvr>
                                      <p:to>
                                        <p:strVal val="visible"/>
                                      </p:to>
                                    </p:set>
                                    <p:anim calcmode="lin" valueType="num">
                                      <p:cBhvr additive="base">
                                        <p:cTn id="80" dur="400" fill="hold"/>
                                        <p:tgtEl>
                                          <p:spTgt spid="95"/>
                                        </p:tgtEl>
                                        <p:attrNameLst>
                                          <p:attrName>ppt_x</p:attrName>
                                        </p:attrNameLst>
                                      </p:cBhvr>
                                      <p:tavLst>
                                        <p:tav tm="0">
                                          <p:val>
                                            <p:strVal val="0-#ppt_w/2"/>
                                          </p:val>
                                        </p:tav>
                                        <p:tav tm="100000">
                                          <p:val>
                                            <p:strVal val="#ppt_x"/>
                                          </p:val>
                                        </p:tav>
                                      </p:tavLst>
                                    </p:anim>
                                    <p:anim calcmode="lin" valueType="num">
                                      <p:cBhvr additive="base">
                                        <p:cTn id="81" dur="400" fill="hold"/>
                                        <p:tgtEl>
                                          <p:spTgt spid="95"/>
                                        </p:tgtEl>
                                        <p:attrNameLst>
                                          <p:attrName>ppt_y</p:attrName>
                                        </p:attrNameLst>
                                      </p:cBhvr>
                                      <p:tavLst>
                                        <p:tav tm="0">
                                          <p:val>
                                            <p:strVal val="#ppt_y"/>
                                          </p:val>
                                        </p:tav>
                                        <p:tav tm="100000">
                                          <p:val>
                                            <p:strVal val="#ppt_y"/>
                                          </p:val>
                                        </p:tav>
                                      </p:tavLst>
                                    </p:anim>
                                  </p:childTnLst>
                                </p:cTn>
                              </p:par>
                            </p:childTnLst>
                          </p:cTn>
                        </p:par>
                        <p:par>
                          <p:cTn id="82" fill="hold">
                            <p:stCondLst>
                              <p:cond delay="7400"/>
                            </p:stCondLst>
                            <p:childTnLst>
                              <p:par>
                                <p:cTn id="83" presetID="12" presetClass="entr" presetSubtype="4" fill="hold" grpId="0" nodeType="afterEffect" nodePh="1">
                                  <p:stCondLst>
                                    <p:cond delay="0"/>
                                  </p:stCondLst>
                                  <p:endCondLst>
                                    <p:cond evt="begin" delay="0">
                                      <p:tn val="83"/>
                                    </p:cond>
                                  </p:endCondLst>
                                  <p:childTnLst>
                                    <p:set>
                                      <p:cBhvr>
                                        <p:cTn id="84" dur="1" fill="hold">
                                          <p:stCondLst>
                                            <p:cond delay="0"/>
                                          </p:stCondLst>
                                        </p:cTn>
                                        <p:tgtEl>
                                          <p:spTgt spid="99"/>
                                        </p:tgtEl>
                                        <p:attrNameLst>
                                          <p:attrName>style.visibility</p:attrName>
                                        </p:attrNameLst>
                                      </p:cBhvr>
                                      <p:to>
                                        <p:strVal val="visible"/>
                                      </p:to>
                                    </p:set>
                                    <p:anim calcmode="lin" valueType="num">
                                      <p:cBhvr additive="base">
                                        <p:cTn id="85" dur="400"/>
                                        <p:tgtEl>
                                          <p:spTgt spid="99"/>
                                        </p:tgtEl>
                                        <p:attrNameLst>
                                          <p:attrName>ppt_y</p:attrName>
                                        </p:attrNameLst>
                                      </p:cBhvr>
                                      <p:tavLst>
                                        <p:tav tm="0">
                                          <p:val>
                                            <p:strVal val="#ppt_y+#ppt_h*1.125000"/>
                                          </p:val>
                                        </p:tav>
                                        <p:tav tm="100000">
                                          <p:val>
                                            <p:strVal val="#ppt_y"/>
                                          </p:val>
                                        </p:tav>
                                      </p:tavLst>
                                    </p:anim>
                                    <p:animEffect transition="in" filter="wipe(up)">
                                      <p:cBhvr>
                                        <p:cTn id="86" dur="400"/>
                                        <p:tgtEl>
                                          <p:spTgt spid="99"/>
                                        </p:tgtEl>
                                      </p:cBhvr>
                                    </p:animEffect>
                                  </p:childTnLst>
                                </p:cTn>
                              </p:par>
                            </p:childTnLst>
                          </p:cTn>
                        </p:par>
                        <p:par>
                          <p:cTn id="87" fill="hold">
                            <p:stCondLst>
                              <p:cond delay="7800"/>
                            </p:stCondLst>
                            <p:childTnLst>
                              <p:par>
                                <p:cTn id="88" presetID="12" presetClass="entr" presetSubtype="4" fill="hold" grpId="0" nodeType="afterEffect" nodePh="1">
                                  <p:stCondLst>
                                    <p:cond delay="0"/>
                                  </p:stCondLst>
                                  <p:endCondLst>
                                    <p:cond evt="begin" delay="0">
                                      <p:tn val="88"/>
                                    </p:cond>
                                  </p:endCondLst>
                                  <p:childTnLst>
                                    <p:set>
                                      <p:cBhvr>
                                        <p:cTn id="89" dur="1" fill="hold">
                                          <p:stCondLst>
                                            <p:cond delay="0"/>
                                          </p:stCondLst>
                                        </p:cTn>
                                        <p:tgtEl>
                                          <p:spTgt spid="104"/>
                                        </p:tgtEl>
                                        <p:attrNameLst>
                                          <p:attrName>style.visibility</p:attrName>
                                        </p:attrNameLst>
                                      </p:cBhvr>
                                      <p:to>
                                        <p:strVal val="visible"/>
                                      </p:to>
                                    </p:set>
                                    <p:anim calcmode="lin" valueType="num">
                                      <p:cBhvr additive="base">
                                        <p:cTn id="90" dur="400"/>
                                        <p:tgtEl>
                                          <p:spTgt spid="104"/>
                                        </p:tgtEl>
                                        <p:attrNameLst>
                                          <p:attrName>ppt_y</p:attrName>
                                        </p:attrNameLst>
                                      </p:cBhvr>
                                      <p:tavLst>
                                        <p:tav tm="0">
                                          <p:val>
                                            <p:strVal val="#ppt_y+#ppt_h*1.125000"/>
                                          </p:val>
                                        </p:tav>
                                        <p:tav tm="100000">
                                          <p:val>
                                            <p:strVal val="#ppt_y"/>
                                          </p:val>
                                        </p:tav>
                                      </p:tavLst>
                                    </p:anim>
                                    <p:animEffect transition="in" filter="wipe(up)">
                                      <p:cBhvr>
                                        <p:cTn id="91" dur="400"/>
                                        <p:tgtEl>
                                          <p:spTgt spid="104"/>
                                        </p:tgtEl>
                                      </p:cBhvr>
                                    </p:animEffect>
                                  </p:childTnLst>
                                </p:cTn>
                              </p:par>
                              <p:par>
                                <p:cTn id="92" presetID="2" presetClass="entr" presetSubtype="2" decel="5250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400" fill="hold"/>
                                        <p:tgtEl>
                                          <p:spTgt spid="28"/>
                                        </p:tgtEl>
                                        <p:attrNameLst>
                                          <p:attrName>ppt_x</p:attrName>
                                        </p:attrNameLst>
                                      </p:cBhvr>
                                      <p:tavLst>
                                        <p:tav tm="0">
                                          <p:val>
                                            <p:strVal val="1+#ppt_w/2"/>
                                          </p:val>
                                        </p:tav>
                                        <p:tav tm="100000">
                                          <p:val>
                                            <p:strVal val="#ppt_x"/>
                                          </p:val>
                                        </p:tav>
                                      </p:tavLst>
                                    </p:anim>
                                    <p:anim calcmode="lin" valueType="num">
                                      <p:cBhvr additive="base">
                                        <p:cTn id="95" dur="4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7" grpId="1" animBg="1"/>
      <p:bldP spid="8" grpId="0" animBg="1"/>
      <p:bldP spid="8" grpId="1" animBg="1"/>
      <p:bldP spid="9" grpId="0" animBg="1"/>
      <p:bldP spid="9" grpId="1" animBg="1"/>
      <p:bldP spid="70" grpId="0"/>
      <p:bldP spid="72" grpId="0"/>
      <p:bldP spid="74" grpId="0"/>
      <p:bldP spid="90" grpId="0"/>
      <p:bldP spid="92" grpId="0"/>
      <p:bldP spid="95" grpId="0"/>
      <p:bldP spid="99" grpId="0"/>
      <p:bldP spid="104"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331236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多校</a:t>
            </a:r>
            <a:r>
              <a:rPr lang="en-US" altLang="zh-CN" sz="1600" b="1" dirty="0" smtClean="0">
                <a:solidFill>
                  <a:schemeClr val="tx1">
                    <a:lumMod val="65000"/>
                    <a:lumOff val="35000"/>
                  </a:schemeClr>
                </a:solidFill>
                <a:latin typeface="微软雅黑" pitchFamily="34" charset="-122"/>
                <a:ea typeface="微软雅黑" pitchFamily="34" charset="-122"/>
              </a:rPr>
              <a:t>2016 HDU5754</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9" name="Rectangle 2"/>
          <p:cNvSpPr>
            <a:spLocks noChangeArrowheads="1"/>
          </p:cNvSpPr>
          <p:nvPr/>
        </p:nvSpPr>
        <p:spPr bwMode="auto">
          <a:xfrm>
            <a:off x="899592" y="1327287"/>
            <a:ext cx="5904656"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b="1" dirty="0" smtClean="0">
                <a:solidFill>
                  <a:srgbClr val="333333"/>
                </a:solidFill>
                <a:latin typeface="Times New Roman" pitchFamily="18" charset="0"/>
                <a:ea typeface="宋体" pitchFamily="2" charset="-122"/>
                <a:cs typeface="Arial" pitchFamily="34" charset="0"/>
              </a:rPr>
              <a:t>给一个</a:t>
            </a:r>
            <a:r>
              <a:rPr lang="en-US" altLang="zh-CN" b="1" dirty="0" smtClean="0">
                <a:solidFill>
                  <a:srgbClr val="333333"/>
                </a:solidFill>
                <a:latin typeface="Times New Roman" pitchFamily="18" charset="0"/>
                <a:ea typeface="宋体" pitchFamily="2" charset="-122"/>
                <a:cs typeface="Arial" pitchFamily="34" charset="0"/>
              </a:rPr>
              <a:t>n*m</a:t>
            </a:r>
            <a:r>
              <a:rPr lang="zh-CN" altLang="en-US" b="1" dirty="0" smtClean="0">
                <a:solidFill>
                  <a:srgbClr val="333333"/>
                </a:solidFill>
                <a:latin typeface="Times New Roman" pitchFamily="18" charset="0"/>
                <a:ea typeface="宋体" pitchFamily="2" charset="-122"/>
                <a:cs typeface="Arial" pitchFamily="34" charset="0"/>
              </a:rPr>
              <a:t>的棋盘。现在</a:t>
            </a:r>
            <a:r>
              <a:rPr lang="en-US" altLang="zh-CN" b="1" dirty="0" smtClean="0">
                <a:solidFill>
                  <a:srgbClr val="333333"/>
                </a:solidFill>
                <a:latin typeface="Times New Roman" pitchFamily="18" charset="0"/>
                <a:ea typeface="宋体" pitchFamily="2" charset="-122"/>
                <a:cs typeface="Arial" pitchFamily="34" charset="0"/>
              </a:rPr>
              <a:t>(1,1)</a:t>
            </a:r>
            <a:r>
              <a:rPr lang="zh-CN" altLang="en-US" b="1" dirty="0" smtClean="0">
                <a:solidFill>
                  <a:srgbClr val="333333"/>
                </a:solidFill>
                <a:latin typeface="Times New Roman" pitchFamily="18" charset="0"/>
                <a:ea typeface="宋体" pitchFamily="2" charset="-122"/>
                <a:cs typeface="Arial" pitchFamily="34" charset="0"/>
              </a:rPr>
              <a:t>有一个国际象棋棋子，要求走到</a:t>
            </a:r>
            <a:r>
              <a:rPr lang="en-US" altLang="zh-CN" b="1" dirty="0" smtClean="0">
                <a:solidFill>
                  <a:srgbClr val="333333"/>
                </a:solidFill>
                <a:latin typeface="Times New Roman" pitchFamily="18" charset="0"/>
                <a:ea typeface="宋体" pitchFamily="2" charset="-122"/>
                <a:cs typeface="Arial" pitchFamily="34" charset="0"/>
              </a:rPr>
              <a:t>(</a:t>
            </a:r>
            <a:r>
              <a:rPr lang="en-US" altLang="zh-CN" b="1" dirty="0" err="1" smtClean="0">
                <a:solidFill>
                  <a:srgbClr val="333333"/>
                </a:solidFill>
                <a:latin typeface="Times New Roman" pitchFamily="18" charset="0"/>
                <a:ea typeface="宋体" pitchFamily="2" charset="-122"/>
                <a:cs typeface="Arial" pitchFamily="34" charset="0"/>
              </a:rPr>
              <a:t>n,m</a:t>
            </a:r>
            <a:r>
              <a:rPr lang="en-US" altLang="zh-CN" b="1" dirty="0" smtClean="0">
                <a:solidFill>
                  <a:srgbClr val="333333"/>
                </a:solidFill>
                <a:latin typeface="Times New Roman" pitchFamily="18" charset="0"/>
                <a:ea typeface="宋体" pitchFamily="2" charset="-122"/>
                <a:cs typeface="Arial" pitchFamily="34" charset="0"/>
              </a:rPr>
              <a:t>)</a:t>
            </a:r>
            <a:r>
              <a:rPr lang="zh-CN" altLang="en-US" b="1" dirty="0" smtClean="0">
                <a:solidFill>
                  <a:srgbClr val="333333"/>
                </a:solidFill>
                <a:latin typeface="Times New Roman" pitchFamily="18" charset="0"/>
                <a:ea typeface="宋体" pitchFamily="2" charset="-122"/>
                <a:cs typeface="Arial" pitchFamily="34" charset="0"/>
              </a:rPr>
              <a:t>，每次只能向右或者向下走。两个人轮流操作，每人可以走一步。谁先走到</a:t>
            </a:r>
            <a:r>
              <a:rPr lang="en-US" altLang="zh-CN" b="1" dirty="0" smtClean="0">
                <a:solidFill>
                  <a:srgbClr val="333333"/>
                </a:solidFill>
                <a:latin typeface="Times New Roman" pitchFamily="18" charset="0"/>
                <a:ea typeface="宋体" pitchFamily="2" charset="-122"/>
                <a:cs typeface="Arial" pitchFamily="34" charset="0"/>
              </a:rPr>
              <a:t>(</a:t>
            </a:r>
            <a:r>
              <a:rPr lang="en-US" altLang="zh-CN" b="1" dirty="0" err="1" smtClean="0">
                <a:solidFill>
                  <a:srgbClr val="333333"/>
                </a:solidFill>
                <a:latin typeface="Times New Roman" pitchFamily="18" charset="0"/>
                <a:ea typeface="宋体" pitchFamily="2" charset="-122"/>
                <a:cs typeface="Arial" pitchFamily="34" charset="0"/>
              </a:rPr>
              <a:t>n,m</a:t>
            </a:r>
            <a:r>
              <a:rPr lang="en-US" altLang="zh-CN" b="1" dirty="0" smtClean="0">
                <a:solidFill>
                  <a:srgbClr val="333333"/>
                </a:solidFill>
                <a:latin typeface="Times New Roman" pitchFamily="18" charset="0"/>
                <a:ea typeface="宋体" pitchFamily="2" charset="-122"/>
                <a:cs typeface="Arial" pitchFamily="34" charset="0"/>
              </a:rPr>
              <a:t>)</a:t>
            </a:r>
            <a:r>
              <a:rPr lang="zh-CN" altLang="en-US" b="1" dirty="0" smtClean="0">
                <a:solidFill>
                  <a:srgbClr val="333333"/>
                </a:solidFill>
                <a:latin typeface="Times New Roman" pitchFamily="18" charset="0"/>
                <a:ea typeface="宋体" pitchFamily="2" charset="-122"/>
                <a:cs typeface="Arial" pitchFamily="34" charset="0"/>
              </a:rPr>
              <a:t>谁就赢了。如果不能走到</a:t>
            </a:r>
            <a:r>
              <a:rPr lang="en-US" altLang="zh-CN" b="1" dirty="0" smtClean="0">
                <a:solidFill>
                  <a:srgbClr val="333333"/>
                </a:solidFill>
                <a:latin typeface="Times New Roman" pitchFamily="18" charset="0"/>
                <a:ea typeface="宋体" pitchFamily="2" charset="-122"/>
                <a:cs typeface="Arial" pitchFamily="34" charset="0"/>
              </a:rPr>
              <a:t>(</a:t>
            </a:r>
            <a:r>
              <a:rPr lang="en-US" altLang="zh-CN" b="1" dirty="0" err="1" smtClean="0">
                <a:solidFill>
                  <a:srgbClr val="333333"/>
                </a:solidFill>
                <a:latin typeface="Times New Roman" pitchFamily="18" charset="0"/>
                <a:ea typeface="宋体" pitchFamily="2" charset="-122"/>
                <a:cs typeface="Arial" pitchFamily="34" charset="0"/>
              </a:rPr>
              <a:t>n,m</a:t>
            </a:r>
            <a:r>
              <a:rPr lang="en-US" altLang="zh-CN" b="1" dirty="0" smtClean="0">
                <a:solidFill>
                  <a:srgbClr val="333333"/>
                </a:solidFill>
                <a:latin typeface="Times New Roman" pitchFamily="18" charset="0"/>
                <a:ea typeface="宋体" pitchFamily="2" charset="-122"/>
                <a:cs typeface="Arial" pitchFamily="34" charset="0"/>
              </a:rPr>
              <a:t>)</a:t>
            </a:r>
            <a:r>
              <a:rPr lang="zh-CN" altLang="en-US" b="1" dirty="0" smtClean="0">
                <a:solidFill>
                  <a:srgbClr val="333333"/>
                </a:solidFill>
                <a:latin typeface="Times New Roman" pitchFamily="18" charset="0"/>
                <a:ea typeface="宋体" pitchFamily="2" charset="-122"/>
                <a:cs typeface="Arial" pitchFamily="34" charset="0"/>
              </a:rPr>
              <a:t>就是平局。</a:t>
            </a:r>
            <a:endParaRPr lang="en-US" altLang="zh-CN"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b="1" dirty="0" smtClean="0">
                <a:solidFill>
                  <a:srgbClr val="333333"/>
                </a:solidFill>
                <a:latin typeface="Times New Roman" pitchFamily="18" charset="0"/>
                <a:ea typeface="宋体" pitchFamily="2" charset="-122"/>
                <a:cs typeface="Arial" pitchFamily="34" charset="0"/>
              </a:rPr>
              <a:t>棋子可能是</a:t>
            </a:r>
            <a:r>
              <a:rPr lang="en-US" altLang="zh-CN" b="1" dirty="0" smtClean="0">
                <a:solidFill>
                  <a:srgbClr val="333333"/>
                </a:solidFill>
                <a:latin typeface="Times New Roman" pitchFamily="18" charset="0"/>
                <a:ea typeface="宋体" pitchFamily="2" charset="-122"/>
                <a:cs typeface="Arial" pitchFamily="34" charset="0"/>
              </a:rPr>
              <a:t>: </a:t>
            </a:r>
            <a:r>
              <a:rPr lang="zh-CN" altLang="en-US" b="1" dirty="0" smtClean="0">
                <a:solidFill>
                  <a:srgbClr val="333333"/>
                </a:solidFill>
                <a:latin typeface="Times New Roman" pitchFamily="18" charset="0"/>
                <a:ea typeface="宋体" pitchFamily="2" charset="-122"/>
                <a:cs typeface="Arial" pitchFamily="34" charset="0"/>
              </a:rPr>
              <a:t>国王、王后、城堡、骑士。</a:t>
            </a:r>
            <a:endParaRPr lang="en-US" altLang="zh-CN"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20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2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331236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多校</a:t>
            </a:r>
            <a:r>
              <a:rPr lang="en-US" altLang="zh-CN" sz="1600" b="1" dirty="0" smtClean="0">
                <a:solidFill>
                  <a:schemeClr val="tx1">
                    <a:lumMod val="65000"/>
                    <a:lumOff val="35000"/>
                  </a:schemeClr>
                </a:solidFill>
                <a:latin typeface="微软雅黑" pitchFamily="34" charset="-122"/>
                <a:ea typeface="微软雅黑" pitchFamily="34" charset="-122"/>
              </a:rPr>
              <a:t>2016 HDU5795</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9" name="Rectangle 2"/>
          <p:cNvSpPr>
            <a:spLocks noChangeArrowheads="1"/>
          </p:cNvSpPr>
          <p:nvPr/>
        </p:nvSpPr>
        <p:spPr bwMode="auto">
          <a:xfrm>
            <a:off x="1043608" y="1707654"/>
            <a:ext cx="5472608"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altLang="zh-CN" sz="1400" b="1" dirty="0" err="1" smtClean="0">
                <a:solidFill>
                  <a:srgbClr val="333333"/>
                </a:solidFill>
                <a:latin typeface="Times New Roman" pitchFamily="18" charset="0"/>
                <a:ea typeface="宋体" pitchFamily="2" charset="-122"/>
                <a:cs typeface="Arial" pitchFamily="34" charset="0"/>
              </a:rPr>
              <a:t>Nim</a:t>
            </a:r>
            <a:r>
              <a:rPr lang="zh-CN" altLang="en-US" sz="1400" b="1" dirty="0" smtClean="0">
                <a:solidFill>
                  <a:srgbClr val="333333"/>
                </a:solidFill>
                <a:latin typeface="Times New Roman" pitchFamily="18" charset="0"/>
                <a:ea typeface="宋体" pitchFamily="2" charset="-122"/>
                <a:cs typeface="Arial" pitchFamily="34" charset="0"/>
              </a:rPr>
              <a:t>游戏，有很多堆糖果，每个人可以在一堆取走任意多个糖果，或者将其分成</a:t>
            </a:r>
            <a:r>
              <a:rPr lang="en-US" altLang="zh-CN" sz="1400" b="1" dirty="0" smtClean="0">
                <a:solidFill>
                  <a:srgbClr val="333333"/>
                </a:solidFill>
                <a:latin typeface="Times New Roman" pitchFamily="18" charset="0"/>
                <a:ea typeface="宋体" pitchFamily="2" charset="-122"/>
                <a:cs typeface="Arial" pitchFamily="34" charset="0"/>
              </a:rPr>
              <a:t>3</a:t>
            </a:r>
            <a:r>
              <a:rPr lang="zh-CN" altLang="en-US" sz="1400" b="1" dirty="0" smtClean="0">
                <a:solidFill>
                  <a:srgbClr val="333333"/>
                </a:solidFill>
                <a:latin typeface="Times New Roman" pitchFamily="18" charset="0"/>
                <a:ea typeface="宋体" pitchFamily="2" charset="-122"/>
                <a:cs typeface="Arial" pitchFamily="34" charset="0"/>
              </a:rPr>
              <a:t>个非空堆。最后取走为胜，问先手胜还是后手。</a:t>
            </a:r>
            <a:endParaRPr lang="en-US" altLang="zh-CN"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en-US" altLang="zh-CN"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sz="1400" b="1" dirty="0" smtClean="0">
                <a:solidFill>
                  <a:srgbClr val="333333"/>
                </a:solidFill>
                <a:latin typeface="Times New Roman" pitchFamily="18" charset="0"/>
                <a:ea typeface="宋体" pitchFamily="2" charset="-122"/>
                <a:cs typeface="Arial" pitchFamily="34" charset="0"/>
              </a:rPr>
              <a:t>打个</a:t>
            </a:r>
            <a:r>
              <a:rPr lang="en-US" altLang="zh-CN" sz="1400" b="1" dirty="0" smtClean="0">
                <a:solidFill>
                  <a:srgbClr val="333333"/>
                </a:solidFill>
                <a:latin typeface="Times New Roman" pitchFamily="18" charset="0"/>
                <a:ea typeface="宋体" pitchFamily="2" charset="-122"/>
                <a:cs typeface="Arial" pitchFamily="34" charset="0"/>
              </a:rPr>
              <a:t>SG</a:t>
            </a:r>
            <a:r>
              <a:rPr lang="zh-CN" altLang="en-US" sz="1400" b="1" dirty="0" smtClean="0">
                <a:solidFill>
                  <a:srgbClr val="333333"/>
                </a:solidFill>
                <a:latin typeface="Times New Roman" pitchFamily="18" charset="0"/>
                <a:ea typeface="宋体" pitchFamily="2" charset="-122"/>
                <a:cs typeface="Arial" pitchFamily="34" charset="0"/>
              </a:rPr>
              <a:t>函数值的表，发现有规律。然后算下</a:t>
            </a:r>
            <a:r>
              <a:rPr lang="en-US" altLang="zh-CN" sz="1400" b="1" dirty="0" smtClean="0">
                <a:solidFill>
                  <a:srgbClr val="333333"/>
                </a:solidFill>
                <a:latin typeface="Times New Roman" pitchFamily="18" charset="0"/>
                <a:ea typeface="宋体" pitchFamily="2" charset="-122"/>
                <a:cs typeface="Arial" pitchFamily="34" charset="0"/>
              </a:rPr>
              <a:t>SG</a:t>
            </a:r>
            <a:r>
              <a:rPr lang="zh-CN" altLang="en-US" sz="1400" b="1" dirty="0" smtClean="0">
                <a:solidFill>
                  <a:srgbClr val="333333"/>
                </a:solidFill>
                <a:latin typeface="Times New Roman" pitchFamily="18" charset="0"/>
                <a:ea typeface="宋体" pitchFamily="2" charset="-122"/>
                <a:cs typeface="Arial" pitchFamily="34" charset="0"/>
              </a:rPr>
              <a:t>值异或一下就可以了。</a:t>
            </a:r>
            <a:endParaRPr lang="en-US" altLang="zh-CN"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en-US" altLang="zh-CN"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en-US" altLang="zh-CN" sz="1400"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20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3312368"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2016</a:t>
            </a:r>
            <a:r>
              <a:rPr lang="zh-CN" altLang="en-US" sz="1600" b="1" dirty="0" smtClean="0">
                <a:solidFill>
                  <a:schemeClr val="tx1">
                    <a:lumMod val="65000"/>
                    <a:lumOff val="35000"/>
                  </a:schemeClr>
                </a:solidFill>
                <a:latin typeface="微软雅黑" pitchFamily="34" charset="-122"/>
                <a:ea typeface="微软雅黑" pitchFamily="34" charset="-122"/>
              </a:rPr>
              <a:t>大连</a:t>
            </a:r>
            <a:r>
              <a:rPr lang="en-US" altLang="zh-CN" sz="1600" b="1" dirty="0" smtClean="0">
                <a:solidFill>
                  <a:schemeClr val="tx1">
                    <a:lumMod val="65000"/>
                    <a:lumOff val="35000"/>
                  </a:schemeClr>
                </a:solidFill>
                <a:latin typeface="微软雅黑" pitchFamily="34" charset="-122"/>
                <a:ea typeface="微软雅黑" pitchFamily="34" charset="-122"/>
              </a:rPr>
              <a:t>ICPC</a:t>
            </a:r>
            <a:r>
              <a:rPr lang="zh-CN" altLang="en-US" sz="1600" b="1" dirty="0" smtClean="0">
                <a:solidFill>
                  <a:schemeClr val="tx1">
                    <a:lumMod val="65000"/>
                    <a:lumOff val="35000"/>
                  </a:schemeClr>
                </a:solidFill>
                <a:latin typeface="微软雅黑" pitchFamily="34" charset="-122"/>
                <a:ea typeface="微软雅黑" pitchFamily="34" charset="-122"/>
              </a:rPr>
              <a:t> 现场赛 </a:t>
            </a:r>
            <a:r>
              <a:rPr lang="en-US" altLang="zh-CN" sz="1600" b="1" dirty="0" smtClean="0">
                <a:solidFill>
                  <a:schemeClr val="tx1">
                    <a:lumMod val="65000"/>
                    <a:lumOff val="35000"/>
                  </a:schemeClr>
                </a:solidFill>
                <a:latin typeface="微软雅黑" pitchFamily="34" charset="-122"/>
                <a:ea typeface="微软雅黑" pitchFamily="34" charset="-122"/>
              </a:rPr>
              <a:t>HDU5973</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9" name="Rectangle 2"/>
          <p:cNvSpPr>
            <a:spLocks noChangeArrowheads="1"/>
          </p:cNvSpPr>
          <p:nvPr/>
        </p:nvSpPr>
        <p:spPr bwMode="auto">
          <a:xfrm>
            <a:off x="899592" y="1491630"/>
            <a:ext cx="5472608"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1" dirty="0" smtClean="0">
                <a:solidFill>
                  <a:srgbClr val="333333"/>
                </a:solidFill>
                <a:latin typeface="Times New Roman" pitchFamily="18" charset="0"/>
                <a:ea typeface="宋体" pitchFamily="2" charset="-122"/>
                <a:cs typeface="Arial" pitchFamily="34" charset="0"/>
              </a:rPr>
              <a:t>裸的威佐夫博弈，但是需要</a:t>
            </a:r>
            <a:r>
              <a:rPr lang="en-US" altLang="zh-CN" sz="1400" b="1" dirty="0" smtClean="0">
                <a:solidFill>
                  <a:srgbClr val="333333"/>
                </a:solidFill>
                <a:latin typeface="Times New Roman" pitchFamily="18" charset="0"/>
                <a:ea typeface="宋体" pitchFamily="2" charset="-122"/>
                <a:cs typeface="Arial" pitchFamily="34" charset="0"/>
              </a:rPr>
              <a:t>java</a:t>
            </a:r>
            <a:r>
              <a:rPr lang="zh-CN" altLang="en-US" sz="1400" b="1" dirty="0" smtClean="0">
                <a:solidFill>
                  <a:srgbClr val="333333"/>
                </a:solidFill>
                <a:latin typeface="Times New Roman" pitchFamily="18" charset="0"/>
                <a:ea typeface="宋体" pitchFamily="2" charset="-122"/>
                <a:cs typeface="Arial" pitchFamily="34" charset="0"/>
              </a:rPr>
              <a:t>高精度。数的范围是</a:t>
            </a:r>
            <a:r>
              <a:rPr lang="en-US" altLang="zh-CN" sz="1400" b="1" dirty="0" smtClean="0">
                <a:solidFill>
                  <a:srgbClr val="333333"/>
                </a:solidFill>
                <a:latin typeface="Times New Roman" pitchFamily="18" charset="0"/>
                <a:ea typeface="宋体" pitchFamily="2" charset="-122"/>
                <a:cs typeface="Arial" pitchFamily="34" charset="0"/>
              </a:rPr>
              <a:t>10^100</a:t>
            </a:r>
            <a:r>
              <a:rPr lang="zh-CN" altLang="en-US" sz="1400" b="1" dirty="0" smtClean="0">
                <a:solidFill>
                  <a:srgbClr val="333333"/>
                </a:solidFill>
                <a:latin typeface="Times New Roman" pitchFamily="18" charset="0"/>
                <a:ea typeface="宋体" pitchFamily="2" charset="-122"/>
                <a:cs typeface="Arial" pitchFamily="34" charset="0"/>
              </a:rPr>
              <a:t>。</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1" dirty="0" smtClean="0">
                <a:solidFill>
                  <a:srgbClr val="333333"/>
                </a:solidFill>
                <a:latin typeface="Times New Roman" pitchFamily="18" charset="0"/>
                <a:ea typeface="宋体" pitchFamily="2" charset="-122"/>
                <a:cs typeface="Arial" pitchFamily="34" charset="0"/>
              </a:rPr>
              <a:t>对于根号</a:t>
            </a:r>
            <a:r>
              <a:rPr lang="en-US" altLang="zh-CN" sz="1400" b="1" dirty="0" smtClean="0">
                <a:solidFill>
                  <a:srgbClr val="333333"/>
                </a:solidFill>
                <a:latin typeface="Times New Roman" pitchFamily="18" charset="0"/>
                <a:ea typeface="宋体" pitchFamily="2" charset="-122"/>
                <a:cs typeface="Arial" pitchFamily="34" charset="0"/>
              </a:rPr>
              <a:t>5</a:t>
            </a:r>
            <a:r>
              <a:rPr lang="zh-CN" altLang="en-US" sz="1400" b="1" dirty="0" smtClean="0">
                <a:solidFill>
                  <a:srgbClr val="333333"/>
                </a:solidFill>
                <a:latin typeface="Times New Roman" pitchFamily="18" charset="0"/>
                <a:ea typeface="宋体" pitchFamily="2" charset="-122"/>
                <a:cs typeface="Arial" pitchFamily="34" charset="0"/>
              </a:rPr>
              <a:t>，精度要求</a:t>
            </a:r>
            <a:r>
              <a:rPr lang="en-US" altLang="zh-CN" sz="1400" b="1" dirty="0" smtClean="0">
                <a:solidFill>
                  <a:srgbClr val="333333"/>
                </a:solidFill>
                <a:latin typeface="Times New Roman" pitchFamily="18" charset="0"/>
                <a:ea typeface="宋体" pitchFamily="2" charset="-122"/>
                <a:cs typeface="Arial" pitchFamily="34" charset="0"/>
              </a:rPr>
              <a:t>100</a:t>
            </a:r>
            <a:r>
              <a:rPr lang="zh-CN" altLang="en-US" sz="1400" b="1" dirty="0" smtClean="0">
                <a:solidFill>
                  <a:srgbClr val="333333"/>
                </a:solidFill>
                <a:latin typeface="Times New Roman" pitchFamily="18" charset="0"/>
                <a:ea typeface="宋体" pitchFamily="2" charset="-122"/>
                <a:cs typeface="Arial" pitchFamily="34" charset="0"/>
              </a:rPr>
              <a:t>位的样子。所以需要二分来求出根号</a:t>
            </a:r>
            <a:r>
              <a:rPr lang="en-US" altLang="zh-CN" sz="1400" b="1" dirty="0" smtClean="0">
                <a:solidFill>
                  <a:srgbClr val="333333"/>
                </a:solidFill>
                <a:latin typeface="Times New Roman" pitchFamily="18" charset="0"/>
                <a:ea typeface="宋体" pitchFamily="2" charset="-122"/>
                <a:cs typeface="Arial" pitchFamily="34" charset="0"/>
              </a:rPr>
              <a:t>5</a:t>
            </a:r>
            <a:r>
              <a:rPr lang="zh-CN" altLang="en-US" sz="1400" b="1" dirty="0" smtClean="0">
                <a:solidFill>
                  <a:srgbClr val="333333"/>
                </a:solidFill>
                <a:latin typeface="Times New Roman" pitchFamily="18" charset="0"/>
                <a:ea typeface="宋体" pitchFamily="2" charset="-122"/>
                <a:cs typeface="Arial" pitchFamily="34" charset="0"/>
              </a:rPr>
              <a:t>后</a:t>
            </a:r>
            <a:r>
              <a:rPr lang="en-US" altLang="zh-CN" sz="1400" b="1" dirty="0" smtClean="0">
                <a:solidFill>
                  <a:srgbClr val="333333"/>
                </a:solidFill>
                <a:latin typeface="Times New Roman" pitchFamily="18" charset="0"/>
                <a:ea typeface="宋体" pitchFamily="2" charset="-122"/>
                <a:cs typeface="Arial" pitchFamily="34" charset="0"/>
              </a:rPr>
              <a:t>100</a:t>
            </a:r>
            <a:r>
              <a:rPr lang="zh-CN" altLang="en-US" sz="1400" b="1" dirty="0" smtClean="0">
                <a:solidFill>
                  <a:srgbClr val="333333"/>
                </a:solidFill>
                <a:latin typeface="Times New Roman" pitchFamily="18" charset="0"/>
                <a:ea typeface="宋体" pitchFamily="2" charset="-122"/>
                <a:cs typeface="Arial" pitchFamily="34" charset="0"/>
              </a:rPr>
              <a:t>位。然后通过威佐夫博弈的判断条件：</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400" b="1" dirty="0" smtClean="0">
                <a:solidFill>
                  <a:srgbClr val="333333"/>
                </a:solidFill>
                <a:latin typeface="Times New Roman" pitchFamily="18" charset="0"/>
                <a:ea typeface="宋体" pitchFamily="2" charset="-122"/>
                <a:cs typeface="Arial" pitchFamily="34" charset="0"/>
              </a:rPr>
              <a:t>a==(</a:t>
            </a:r>
            <a:r>
              <a:rPr lang="en-US" altLang="zh-CN" sz="1400" b="1" dirty="0" err="1" smtClean="0">
                <a:solidFill>
                  <a:srgbClr val="333333"/>
                </a:solidFill>
                <a:latin typeface="Times New Roman" pitchFamily="18" charset="0"/>
                <a:ea typeface="宋体" pitchFamily="2" charset="-122"/>
                <a:cs typeface="Arial" pitchFamily="34" charset="0"/>
              </a:rPr>
              <a:t>int</a:t>
            </a:r>
            <a:r>
              <a:rPr lang="en-US" altLang="zh-CN" sz="1400" b="1" dirty="0" smtClean="0">
                <a:solidFill>
                  <a:srgbClr val="333333"/>
                </a:solidFill>
                <a:latin typeface="Times New Roman" pitchFamily="18" charset="0"/>
                <a:ea typeface="宋体" pitchFamily="2" charset="-122"/>
                <a:cs typeface="Arial" pitchFamily="34" charset="0"/>
              </a:rPr>
              <a:t>)((b-a)*((</a:t>
            </a:r>
            <a:r>
              <a:rPr lang="en-US" altLang="zh-CN" sz="1400" b="1" dirty="0" err="1" smtClean="0">
                <a:solidFill>
                  <a:srgbClr val="333333"/>
                </a:solidFill>
                <a:latin typeface="Times New Roman" pitchFamily="18" charset="0"/>
                <a:ea typeface="宋体" pitchFamily="2" charset="-122"/>
                <a:cs typeface="Arial" pitchFamily="34" charset="0"/>
              </a:rPr>
              <a:t>sqrt</a:t>
            </a:r>
            <a:r>
              <a:rPr lang="en-US" altLang="zh-CN" sz="1400" b="1" dirty="0" smtClean="0">
                <a:solidFill>
                  <a:srgbClr val="333333"/>
                </a:solidFill>
                <a:latin typeface="Times New Roman" pitchFamily="18" charset="0"/>
                <a:ea typeface="宋体" pitchFamily="2" charset="-122"/>
                <a:cs typeface="Arial" pitchFamily="34" charset="0"/>
              </a:rPr>
              <a:t>(5)+1)/2))  </a:t>
            </a:r>
            <a:r>
              <a:rPr lang="zh-CN" altLang="en-US" sz="1400" b="1" dirty="0" smtClean="0">
                <a:solidFill>
                  <a:srgbClr val="333333"/>
                </a:solidFill>
                <a:latin typeface="Times New Roman" pitchFamily="18" charset="0"/>
                <a:ea typeface="宋体" pitchFamily="2" charset="-122"/>
                <a:cs typeface="Arial" pitchFamily="34" charset="0"/>
              </a:rPr>
              <a:t>即可得出答案。</a:t>
            </a:r>
            <a:endParaRPr lang="en-US" altLang="zh-CN" sz="1400" b="1" dirty="0" smtClean="0">
              <a:solidFill>
                <a:srgbClr val="333333"/>
              </a:solidFill>
              <a:latin typeface="Times New Roman" pitchFamily="18"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1400"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20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0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4032448"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2016</a:t>
            </a:r>
            <a:r>
              <a:rPr lang="zh-CN" altLang="en-US" sz="1600" b="1" dirty="0" smtClean="0">
                <a:solidFill>
                  <a:schemeClr val="tx1">
                    <a:lumMod val="65000"/>
                    <a:lumOff val="35000"/>
                  </a:schemeClr>
                </a:solidFill>
                <a:latin typeface="微软雅黑" pitchFamily="34" charset="-122"/>
                <a:ea typeface="微软雅黑" pitchFamily="34" charset="-122"/>
              </a:rPr>
              <a:t>合肥</a:t>
            </a:r>
            <a:r>
              <a:rPr lang="en-US" altLang="zh-CN" sz="1600" b="1" dirty="0" smtClean="0">
                <a:solidFill>
                  <a:schemeClr val="tx1">
                    <a:lumMod val="65000"/>
                    <a:lumOff val="35000"/>
                  </a:schemeClr>
                </a:solidFill>
                <a:latin typeface="微软雅黑" pitchFamily="34" charset="-122"/>
                <a:ea typeface="微软雅黑" pitchFamily="34" charset="-122"/>
              </a:rPr>
              <a:t>CCPC</a:t>
            </a:r>
            <a:r>
              <a:rPr lang="zh-CN" altLang="en-US" sz="1600" b="1" dirty="0" smtClean="0">
                <a:solidFill>
                  <a:schemeClr val="tx1">
                    <a:lumMod val="65000"/>
                    <a:lumOff val="35000"/>
                  </a:schemeClr>
                </a:solidFill>
                <a:latin typeface="微软雅黑" pitchFamily="34" charset="-122"/>
                <a:ea typeface="微软雅黑" pitchFamily="34" charset="-122"/>
              </a:rPr>
              <a:t> 现场赛 </a:t>
            </a:r>
            <a:r>
              <a:rPr lang="en-US" altLang="zh-CN" sz="1600" b="1" dirty="0" smtClean="0">
                <a:solidFill>
                  <a:schemeClr val="tx1">
                    <a:lumMod val="65000"/>
                    <a:lumOff val="35000"/>
                  </a:schemeClr>
                </a:solidFill>
                <a:latin typeface="微软雅黑" pitchFamily="34" charset="-122"/>
                <a:ea typeface="微软雅黑" pitchFamily="34" charset="-122"/>
              </a:rPr>
              <a:t>HDU5963</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9" name="Rectangle 2"/>
          <p:cNvSpPr>
            <a:spLocks noChangeArrowheads="1"/>
          </p:cNvSpPr>
          <p:nvPr/>
        </p:nvSpPr>
        <p:spPr bwMode="auto">
          <a:xfrm>
            <a:off x="971600" y="843558"/>
            <a:ext cx="5472608" cy="418576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400" b="1" dirty="0" smtClean="0">
                <a:solidFill>
                  <a:srgbClr val="333333"/>
                </a:solidFill>
                <a:latin typeface="Times New Roman" pitchFamily="18" charset="0"/>
                <a:ea typeface="宋体" pitchFamily="2" charset="-122"/>
                <a:cs typeface="Arial" pitchFamily="34" charset="0"/>
              </a:rPr>
              <a:t>给出一棵</a:t>
            </a:r>
            <a:r>
              <a:rPr lang="en-US" altLang="zh-CN" sz="1400" b="1" dirty="0" smtClean="0">
                <a:solidFill>
                  <a:srgbClr val="333333"/>
                </a:solidFill>
                <a:latin typeface="Times New Roman" pitchFamily="18" charset="0"/>
                <a:ea typeface="宋体" pitchFamily="2" charset="-122"/>
                <a:cs typeface="Arial" pitchFamily="34" charset="0"/>
              </a:rPr>
              <a:t>n</a:t>
            </a:r>
            <a:r>
              <a:rPr lang="zh-CN" altLang="en-US" sz="1400" b="1" dirty="0" smtClean="0">
                <a:solidFill>
                  <a:srgbClr val="333333"/>
                </a:solidFill>
                <a:latin typeface="Times New Roman" pitchFamily="18" charset="0"/>
                <a:ea typeface="宋体" pitchFamily="2" charset="-122"/>
                <a:cs typeface="Arial" pitchFamily="34" charset="0"/>
              </a:rPr>
              <a:t>个节点的树，这棵树的每条边有一个权值，这个权值只可能是</a:t>
            </a:r>
            <a:r>
              <a:rPr lang="en-US" altLang="zh-CN" sz="1400" b="1" dirty="0" smtClean="0">
                <a:solidFill>
                  <a:srgbClr val="333333"/>
                </a:solidFill>
                <a:latin typeface="Times New Roman" pitchFamily="18" charset="0"/>
                <a:ea typeface="宋体" pitchFamily="2" charset="-122"/>
                <a:cs typeface="Arial" pitchFamily="34" charset="0"/>
              </a:rPr>
              <a:t>0</a:t>
            </a:r>
            <a:r>
              <a:rPr lang="zh-CN" altLang="en-US" sz="1400" b="1" dirty="0" smtClean="0">
                <a:solidFill>
                  <a:srgbClr val="333333"/>
                </a:solidFill>
                <a:latin typeface="Times New Roman" pitchFamily="18" charset="0"/>
                <a:ea typeface="宋体" pitchFamily="2" charset="-122"/>
                <a:cs typeface="Arial" pitchFamily="34" charset="0"/>
              </a:rPr>
              <a:t>或</a:t>
            </a:r>
            <a:r>
              <a:rPr lang="en-US" altLang="zh-CN" sz="1400" b="1" dirty="0" smtClean="0">
                <a:solidFill>
                  <a:srgbClr val="333333"/>
                </a:solidFill>
                <a:latin typeface="Times New Roman" pitchFamily="18" charset="0"/>
                <a:ea typeface="宋体" pitchFamily="2" charset="-122"/>
                <a:cs typeface="Arial" pitchFamily="34" charset="0"/>
              </a:rPr>
              <a:t>1</a:t>
            </a:r>
            <a:r>
              <a:rPr lang="zh-CN" altLang="en-US" sz="1400" b="1" dirty="0" smtClean="0">
                <a:solidFill>
                  <a:srgbClr val="333333"/>
                </a:solidFill>
                <a:latin typeface="Times New Roman" pitchFamily="18" charset="0"/>
                <a:ea typeface="宋体" pitchFamily="2" charset="-122"/>
                <a:cs typeface="Arial" pitchFamily="34" charset="0"/>
              </a:rPr>
              <a:t>。 在一局游戏开始时，会确定一个节点作为根。接下来从女生开始，双方轮流进行 操作。</a:t>
            </a:r>
            <a:endParaRPr lang="en-US" altLang="zh-CN"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zh-CN" altLang="en-US"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sz="1400" b="1" dirty="0" smtClean="0">
                <a:solidFill>
                  <a:srgbClr val="333333"/>
                </a:solidFill>
                <a:latin typeface="Times New Roman" pitchFamily="18" charset="0"/>
                <a:ea typeface="宋体" pitchFamily="2" charset="-122"/>
                <a:cs typeface="Arial" pitchFamily="34" charset="0"/>
              </a:rPr>
              <a:t>当一方操作时，他们需要先选择一个不为根的点，满足该点到其父亲的边权为</a:t>
            </a:r>
            <a:r>
              <a:rPr lang="en-US" altLang="zh-CN" sz="1400" b="1" dirty="0" smtClean="0">
                <a:solidFill>
                  <a:srgbClr val="333333"/>
                </a:solidFill>
                <a:latin typeface="Times New Roman" pitchFamily="18" charset="0"/>
                <a:ea typeface="宋体" pitchFamily="2" charset="-122"/>
                <a:cs typeface="Arial" pitchFamily="34" charset="0"/>
              </a:rPr>
              <a:t>1; </a:t>
            </a:r>
            <a:r>
              <a:rPr lang="zh-CN" altLang="en-US" sz="1400" b="1" dirty="0" smtClean="0">
                <a:solidFill>
                  <a:srgbClr val="333333"/>
                </a:solidFill>
                <a:latin typeface="Times New Roman" pitchFamily="18" charset="0"/>
                <a:ea typeface="宋体" pitchFamily="2" charset="-122"/>
                <a:cs typeface="Arial" pitchFamily="34" charset="0"/>
              </a:rPr>
              <a:t>然后找出这个点到根节点的简单路径，将路径上所有边的权值翻转（即</a:t>
            </a:r>
            <a:r>
              <a:rPr lang="en-US" altLang="zh-CN" sz="1400" b="1" dirty="0" smtClean="0">
                <a:solidFill>
                  <a:srgbClr val="333333"/>
                </a:solidFill>
                <a:latin typeface="Times New Roman" pitchFamily="18" charset="0"/>
                <a:ea typeface="宋体" pitchFamily="2" charset="-122"/>
                <a:cs typeface="Arial" pitchFamily="34" charset="0"/>
              </a:rPr>
              <a:t>0</a:t>
            </a:r>
            <a:r>
              <a:rPr lang="zh-CN" altLang="en-US" sz="1400" b="1" dirty="0" smtClean="0">
                <a:solidFill>
                  <a:srgbClr val="333333"/>
                </a:solidFill>
                <a:latin typeface="Times New Roman" pitchFamily="18" charset="0"/>
                <a:ea typeface="宋体" pitchFamily="2" charset="-122"/>
                <a:cs typeface="Arial" pitchFamily="34" charset="0"/>
              </a:rPr>
              <a:t>变成</a:t>
            </a:r>
            <a:r>
              <a:rPr lang="en-US" altLang="zh-CN" sz="1400" b="1" dirty="0" smtClean="0">
                <a:solidFill>
                  <a:srgbClr val="333333"/>
                </a:solidFill>
                <a:latin typeface="Times New Roman" pitchFamily="18" charset="0"/>
                <a:ea typeface="宋体" pitchFamily="2" charset="-122"/>
                <a:cs typeface="Arial" pitchFamily="34" charset="0"/>
              </a:rPr>
              <a:t>1</a:t>
            </a:r>
            <a:r>
              <a:rPr lang="zh-CN" altLang="en-US" sz="1400" b="1" dirty="0" smtClean="0">
                <a:solidFill>
                  <a:srgbClr val="333333"/>
                </a:solidFill>
                <a:latin typeface="Times New Roman" pitchFamily="18" charset="0"/>
                <a:ea typeface="宋体" pitchFamily="2" charset="-122"/>
                <a:cs typeface="Arial" pitchFamily="34" charset="0"/>
              </a:rPr>
              <a:t>，</a:t>
            </a:r>
            <a:r>
              <a:rPr lang="en-US" altLang="zh-CN" sz="1400" b="1" dirty="0" smtClean="0">
                <a:solidFill>
                  <a:srgbClr val="333333"/>
                </a:solidFill>
                <a:latin typeface="Times New Roman" pitchFamily="18" charset="0"/>
                <a:ea typeface="宋体" pitchFamily="2" charset="-122"/>
                <a:cs typeface="Arial" pitchFamily="34" charset="0"/>
              </a:rPr>
              <a:t>1 </a:t>
            </a:r>
            <a:r>
              <a:rPr lang="zh-CN" altLang="en-US" sz="1400" b="1" dirty="0" smtClean="0">
                <a:solidFill>
                  <a:srgbClr val="333333"/>
                </a:solidFill>
                <a:latin typeface="Times New Roman" pitchFamily="18" charset="0"/>
                <a:ea typeface="宋体" pitchFamily="2" charset="-122"/>
                <a:cs typeface="Arial" pitchFamily="34" charset="0"/>
              </a:rPr>
              <a:t>变成</a:t>
            </a:r>
            <a:r>
              <a:rPr lang="en-US" altLang="zh-CN" sz="1400" b="1" dirty="0" smtClean="0">
                <a:solidFill>
                  <a:srgbClr val="333333"/>
                </a:solidFill>
                <a:latin typeface="Times New Roman" pitchFamily="18" charset="0"/>
                <a:ea typeface="宋体" pitchFamily="2" charset="-122"/>
                <a:cs typeface="Arial" pitchFamily="34" charset="0"/>
              </a:rPr>
              <a:t>0 )</a:t>
            </a:r>
            <a:r>
              <a:rPr lang="zh-CN" altLang="en-US" sz="1400" b="1" dirty="0" smtClean="0">
                <a:solidFill>
                  <a:srgbClr val="333333"/>
                </a:solidFill>
                <a:latin typeface="Times New Roman" pitchFamily="18" charset="0"/>
                <a:ea typeface="宋体" pitchFamily="2" charset="-122"/>
                <a:cs typeface="Arial" pitchFamily="34" charset="0"/>
              </a:rPr>
              <a:t>。</a:t>
            </a:r>
            <a:endParaRPr lang="en-US" altLang="zh-CN"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zh-CN" altLang="en-US"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sz="1400" b="1" dirty="0" smtClean="0">
                <a:solidFill>
                  <a:srgbClr val="333333"/>
                </a:solidFill>
                <a:latin typeface="Times New Roman" pitchFamily="18" charset="0"/>
                <a:ea typeface="宋体" pitchFamily="2" charset="-122"/>
                <a:cs typeface="Arial" pitchFamily="34" charset="0"/>
              </a:rPr>
              <a:t>当一方无法操作时</a:t>
            </a:r>
            <a:r>
              <a:rPr lang="en-US" altLang="zh-CN" sz="1400" b="1" dirty="0" smtClean="0">
                <a:solidFill>
                  <a:srgbClr val="333333"/>
                </a:solidFill>
                <a:latin typeface="Times New Roman" pitchFamily="18" charset="0"/>
                <a:ea typeface="宋体" pitchFamily="2" charset="-122"/>
                <a:cs typeface="Arial" pitchFamily="34" charset="0"/>
              </a:rPr>
              <a:t>(</a:t>
            </a:r>
            <a:r>
              <a:rPr lang="zh-CN" altLang="en-US" sz="1400" b="1" dirty="0" smtClean="0">
                <a:solidFill>
                  <a:srgbClr val="333333"/>
                </a:solidFill>
                <a:latin typeface="Times New Roman" pitchFamily="18" charset="0"/>
                <a:ea typeface="宋体" pitchFamily="2" charset="-122"/>
                <a:cs typeface="Arial" pitchFamily="34" charset="0"/>
              </a:rPr>
              <a:t>即所有边的边权均为</a:t>
            </a:r>
            <a:r>
              <a:rPr lang="en-US" altLang="zh-CN" sz="1400" b="1" dirty="0" smtClean="0">
                <a:solidFill>
                  <a:srgbClr val="333333"/>
                </a:solidFill>
                <a:latin typeface="Times New Roman" pitchFamily="18" charset="0"/>
                <a:ea typeface="宋体" pitchFamily="2" charset="-122"/>
                <a:cs typeface="Arial" pitchFamily="34" charset="0"/>
              </a:rPr>
              <a:t>0)</a:t>
            </a:r>
            <a:r>
              <a:rPr lang="zh-CN" altLang="en-US" sz="1400" b="1" dirty="0" smtClean="0">
                <a:solidFill>
                  <a:srgbClr val="333333"/>
                </a:solidFill>
                <a:latin typeface="Times New Roman" pitchFamily="18" charset="0"/>
                <a:ea typeface="宋体" pitchFamily="2" charset="-122"/>
                <a:cs typeface="Arial" pitchFamily="34" charset="0"/>
              </a:rPr>
              <a:t>，另一方就获得了胜利。</a:t>
            </a:r>
          </a:p>
          <a:p>
            <a:pPr lvl="0" fontAlgn="base">
              <a:spcBef>
                <a:spcPct val="0"/>
              </a:spcBef>
              <a:spcAft>
                <a:spcPct val="0"/>
              </a:spcAft>
            </a:pPr>
            <a:r>
              <a:rPr lang="zh-CN" altLang="en-US" sz="1400" b="1" dirty="0" smtClean="0">
                <a:solidFill>
                  <a:srgbClr val="333333"/>
                </a:solidFill>
                <a:latin typeface="Times New Roman" pitchFamily="18" charset="0"/>
                <a:ea typeface="宋体" pitchFamily="2" charset="-122"/>
                <a:cs typeface="Arial" pitchFamily="34" charset="0"/>
              </a:rPr>
              <a:t>如果在双方均采用最优策略的情况下，女生会获胜，则输出“</a:t>
            </a:r>
            <a:r>
              <a:rPr lang="en-US" altLang="zh-CN" sz="1400" b="1" dirty="0" smtClean="0">
                <a:solidFill>
                  <a:srgbClr val="333333"/>
                </a:solidFill>
                <a:latin typeface="Times New Roman" pitchFamily="18" charset="0"/>
                <a:ea typeface="宋体" pitchFamily="2" charset="-122"/>
                <a:cs typeface="Arial" pitchFamily="34" charset="0"/>
              </a:rPr>
              <a:t>Girls win!”</a:t>
            </a:r>
            <a:r>
              <a:rPr lang="zh-CN" altLang="en-US" sz="1400" b="1" dirty="0" smtClean="0">
                <a:solidFill>
                  <a:srgbClr val="333333"/>
                </a:solidFill>
                <a:latin typeface="Times New Roman" pitchFamily="18" charset="0"/>
                <a:ea typeface="宋体" pitchFamily="2" charset="-122"/>
                <a:cs typeface="Arial" pitchFamily="34" charset="0"/>
              </a:rPr>
              <a:t>，否则输 出“</a:t>
            </a:r>
            <a:r>
              <a:rPr lang="en-US" altLang="zh-CN" sz="1400" b="1" dirty="0" smtClean="0">
                <a:solidFill>
                  <a:srgbClr val="333333"/>
                </a:solidFill>
                <a:latin typeface="Times New Roman" pitchFamily="18" charset="0"/>
                <a:ea typeface="宋体" pitchFamily="2" charset="-122"/>
                <a:cs typeface="Arial" pitchFamily="34" charset="0"/>
              </a:rPr>
              <a:t>Boys win!”</a:t>
            </a:r>
            <a:r>
              <a:rPr lang="zh-CN" altLang="en-US" sz="1400" b="1" dirty="0" smtClean="0">
                <a:solidFill>
                  <a:srgbClr val="333333"/>
                </a:solidFill>
                <a:latin typeface="Times New Roman" pitchFamily="18" charset="0"/>
                <a:ea typeface="宋体" pitchFamily="2" charset="-122"/>
                <a:cs typeface="Arial" pitchFamily="34" charset="0"/>
              </a:rPr>
              <a:t>。</a:t>
            </a:r>
            <a:endParaRPr lang="en-US" altLang="zh-CN"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zh-CN" altLang="en-US"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sz="1400" b="1" dirty="0" smtClean="0">
                <a:solidFill>
                  <a:srgbClr val="333333"/>
                </a:solidFill>
                <a:latin typeface="Times New Roman" pitchFamily="18" charset="0"/>
                <a:ea typeface="宋体" pitchFamily="2" charset="-122"/>
                <a:cs typeface="Arial" pitchFamily="34" charset="0"/>
              </a:rPr>
              <a:t>为了让游戏更有趣味性，在每局之间可能会有修改边权的操作，而且每局游戏指 定的根节点也可能是不同的。</a:t>
            </a:r>
            <a:endParaRPr lang="en-US" altLang="zh-CN"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endParaRPr lang="zh-CN" altLang="en-US" sz="1400" b="1" dirty="0" smtClean="0">
              <a:solidFill>
                <a:srgbClr val="333333"/>
              </a:solidFill>
              <a:latin typeface="Times New Roman" pitchFamily="18" charset="0"/>
              <a:ea typeface="宋体" pitchFamily="2" charset="-122"/>
              <a:cs typeface="Arial" pitchFamily="34" charset="0"/>
            </a:endParaRPr>
          </a:p>
          <a:p>
            <a:pPr lvl="0" fontAlgn="base">
              <a:spcBef>
                <a:spcPct val="0"/>
              </a:spcBef>
              <a:spcAft>
                <a:spcPct val="0"/>
              </a:spcAft>
            </a:pPr>
            <a:r>
              <a:rPr lang="zh-CN" altLang="en-US" sz="1400" b="1" dirty="0" smtClean="0">
                <a:solidFill>
                  <a:srgbClr val="333333"/>
                </a:solidFill>
                <a:latin typeface="Times New Roman" pitchFamily="18" charset="0"/>
                <a:ea typeface="宋体" pitchFamily="2" charset="-122"/>
                <a:cs typeface="Arial" pitchFamily="34" charset="0"/>
              </a:rPr>
              <a:t>具体来说，修改边权和进行游戏的操作一共有</a:t>
            </a:r>
            <a:r>
              <a:rPr lang="en-US" altLang="zh-CN" sz="1400" b="1" dirty="0" smtClean="0">
                <a:solidFill>
                  <a:srgbClr val="333333"/>
                </a:solidFill>
                <a:latin typeface="Times New Roman" pitchFamily="18" charset="0"/>
                <a:ea typeface="宋体" pitchFamily="2" charset="-122"/>
                <a:cs typeface="Arial" pitchFamily="34" charset="0"/>
              </a:rPr>
              <a:t>m</a:t>
            </a:r>
            <a:r>
              <a:rPr lang="zh-CN" altLang="en-US" sz="1400" b="1" dirty="0" smtClean="0">
                <a:solidFill>
                  <a:srgbClr val="333333"/>
                </a:solidFill>
                <a:latin typeface="Times New Roman" pitchFamily="18" charset="0"/>
                <a:ea typeface="宋体" pitchFamily="2" charset="-122"/>
                <a:cs typeface="Arial" pitchFamily="34" charset="0"/>
              </a:rPr>
              <a:t>个，具体如下：</a:t>
            </a:r>
          </a:p>
          <a:p>
            <a:pPr lvl="0" fontAlgn="base">
              <a:spcBef>
                <a:spcPct val="0"/>
              </a:spcBef>
              <a:spcAft>
                <a:spcPct val="0"/>
              </a:spcAft>
            </a:pPr>
            <a:r>
              <a:rPr lang="zh-CN" altLang="en-US" sz="1400" b="1" dirty="0" smtClean="0">
                <a:solidFill>
                  <a:srgbClr val="333333"/>
                </a:solidFill>
                <a:latin typeface="Times New Roman" pitchFamily="18" charset="0"/>
                <a:ea typeface="宋体" pitchFamily="2" charset="-122"/>
                <a:cs typeface="Arial" pitchFamily="34" charset="0"/>
              </a:rPr>
              <a:t>“</a:t>
            </a:r>
            <a:r>
              <a:rPr lang="en-US" altLang="zh-CN" sz="1400" b="1" dirty="0" smtClean="0">
                <a:solidFill>
                  <a:srgbClr val="333333"/>
                </a:solidFill>
                <a:latin typeface="Times New Roman" pitchFamily="18" charset="0"/>
                <a:ea typeface="宋体" pitchFamily="2" charset="-122"/>
                <a:cs typeface="Arial" pitchFamily="34" charset="0"/>
              </a:rPr>
              <a:t>0 x”</a:t>
            </a:r>
            <a:r>
              <a:rPr lang="zh-CN" altLang="en-US" sz="1400" b="1" dirty="0" smtClean="0">
                <a:solidFill>
                  <a:srgbClr val="333333"/>
                </a:solidFill>
                <a:latin typeface="Times New Roman" pitchFamily="18" charset="0"/>
                <a:ea typeface="宋体" pitchFamily="2" charset="-122"/>
                <a:cs typeface="Arial" pitchFamily="34" charset="0"/>
              </a:rPr>
              <a:t>表示询问对于当前的树，如果以</a:t>
            </a:r>
            <a:r>
              <a:rPr lang="en-US" altLang="zh-CN" sz="1400" b="1" dirty="0" smtClean="0">
                <a:solidFill>
                  <a:srgbClr val="333333"/>
                </a:solidFill>
                <a:latin typeface="Times New Roman" pitchFamily="18" charset="0"/>
                <a:ea typeface="宋体" pitchFamily="2" charset="-122"/>
                <a:cs typeface="Arial" pitchFamily="34" charset="0"/>
              </a:rPr>
              <a:t>x</a:t>
            </a:r>
            <a:r>
              <a:rPr lang="zh-CN" altLang="en-US" sz="1400" b="1" dirty="0" smtClean="0">
                <a:solidFill>
                  <a:srgbClr val="333333"/>
                </a:solidFill>
                <a:latin typeface="Times New Roman" pitchFamily="18" charset="0"/>
                <a:ea typeface="宋体" pitchFamily="2" charset="-122"/>
                <a:cs typeface="Arial" pitchFamily="34" charset="0"/>
              </a:rPr>
              <a:t>为根节点开始游戏，哪方会获得胜利。</a:t>
            </a:r>
          </a:p>
          <a:p>
            <a:pPr lvl="0" fontAlgn="base">
              <a:spcBef>
                <a:spcPct val="0"/>
              </a:spcBef>
              <a:spcAft>
                <a:spcPct val="0"/>
              </a:spcAft>
            </a:pPr>
            <a:r>
              <a:rPr lang="zh-CN" altLang="en-US" sz="1400" b="1" dirty="0" smtClean="0">
                <a:solidFill>
                  <a:srgbClr val="333333"/>
                </a:solidFill>
                <a:latin typeface="Times New Roman" pitchFamily="18" charset="0"/>
                <a:ea typeface="宋体" pitchFamily="2" charset="-122"/>
                <a:cs typeface="Arial" pitchFamily="34" charset="0"/>
              </a:rPr>
              <a:t>“</a:t>
            </a:r>
            <a:r>
              <a:rPr lang="en-US" altLang="zh-CN" sz="1400" b="1" dirty="0" smtClean="0">
                <a:solidFill>
                  <a:srgbClr val="333333"/>
                </a:solidFill>
                <a:latin typeface="Times New Roman" pitchFamily="18" charset="0"/>
                <a:ea typeface="宋体" pitchFamily="2" charset="-122"/>
                <a:cs typeface="Arial" pitchFamily="34" charset="0"/>
              </a:rPr>
              <a:t>1 x y z ”</a:t>
            </a:r>
            <a:r>
              <a:rPr lang="zh-CN" altLang="en-US" sz="1400" b="1" dirty="0" smtClean="0">
                <a:solidFill>
                  <a:srgbClr val="333333"/>
                </a:solidFill>
                <a:latin typeface="Times New Roman" pitchFamily="18" charset="0"/>
                <a:ea typeface="宋体" pitchFamily="2" charset="-122"/>
                <a:cs typeface="Arial" pitchFamily="34" charset="0"/>
              </a:rPr>
              <a:t>表示将</a:t>
            </a:r>
            <a:r>
              <a:rPr lang="en-US" altLang="zh-CN" sz="1400" b="1" dirty="0" smtClean="0">
                <a:solidFill>
                  <a:srgbClr val="333333"/>
                </a:solidFill>
                <a:latin typeface="Times New Roman" pitchFamily="18" charset="0"/>
                <a:ea typeface="宋体" pitchFamily="2" charset="-122"/>
                <a:cs typeface="Arial" pitchFamily="34" charset="0"/>
              </a:rPr>
              <a:t>x</a:t>
            </a:r>
            <a:r>
              <a:rPr lang="zh-CN" altLang="en-US" sz="1400" b="1" dirty="0" smtClean="0">
                <a:solidFill>
                  <a:srgbClr val="333333"/>
                </a:solidFill>
                <a:latin typeface="Times New Roman" pitchFamily="18" charset="0"/>
                <a:ea typeface="宋体" pitchFamily="2" charset="-122"/>
                <a:cs typeface="Arial" pitchFamily="34" charset="0"/>
              </a:rPr>
              <a:t>和</a:t>
            </a:r>
            <a:r>
              <a:rPr lang="en-US" altLang="zh-CN" sz="1400" b="1" dirty="0" smtClean="0">
                <a:solidFill>
                  <a:srgbClr val="333333"/>
                </a:solidFill>
                <a:latin typeface="Times New Roman" pitchFamily="18" charset="0"/>
                <a:ea typeface="宋体" pitchFamily="2" charset="-122"/>
                <a:cs typeface="Arial" pitchFamily="34" charset="0"/>
              </a:rPr>
              <a:t>y</a:t>
            </a:r>
            <a:r>
              <a:rPr lang="zh-CN" altLang="en-US" sz="1400" b="1" dirty="0" smtClean="0">
                <a:solidFill>
                  <a:srgbClr val="333333"/>
                </a:solidFill>
                <a:latin typeface="Times New Roman" pitchFamily="18" charset="0"/>
                <a:ea typeface="宋体" pitchFamily="2" charset="-122"/>
                <a:cs typeface="Arial" pitchFamily="34" charset="0"/>
              </a:rPr>
              <a:t>之间的边的边权修改为</a:t>
            </a:r>
            <a:r>
              <a:rPr lang="en-US" altLang="zh-CN" sz="1400" b="1" dirty="0" smtClean="0">
                <a:solidFill>
                  <a:srgbClr val="333333"/>
                </a:solidFill>
                <a:latin typeface="Times New Roman" pitchFamily="18" charset="0"/>
                <a:ea typeface="宋体" pitchFamily="2" charset="-122"/>
                <a:cs typeface="Arial" pitchFamily="34" charset="0"/>
              </a:rPr>
              <a:t>z</a:t>
            </a:r>
            <a:r>
              <a:rPr lang="zh-CN" altLang="en-US" sz="1400" b="1" dirty="0" smtClean="0">
                <a:solidFill>
                  <a:srgbClr val="333333"/>
                </a:solidFill>
                <a:latin typeface="Times New Roman" pitchFamily="18" charset="0"/>
                <a:ea typeface="宋体" pitchFamily="2" charset="-122"/>
                <a:cs typeface="Arial" pitchFamily="34" charset="0"/>
              </a:rPr>
              <a:t>。</a:t>
            </a:r>
            <a:endParaRPr lang="en-US" altLang="zh-CN" sz="1400"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20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0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0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20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20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2000"/>
                                        <p:tgtEl>
                                          <p:spTgt spid="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2000"/>
                                        <p:tgtEl>
                                          <p:spTgt spid="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11" end="11"/>
                                            </p:txEl>
                                          </p:spTgt>
                                        </p:tgtEl>
                                        <p:attrNameLst>
                                          <p:attrName>style.visibility</p:attrName>
                                        </p:attrNameLst>
                                      </p:cBhvr>
                                      <p:to>
                                        <p:strVal val="visible"/>
                                      </p:to>
                                    </p:set>
                                    <p:animEffect transition="in" filter="fade">
                                      <p:cBhvr>
                                        <p:cTn id="52" dur="20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TextBox 194"/>
          <p:cNvSpPr txBox="1"/>
          <p:nvPr/>
        </p:nvSpPr>
        <p:spPr>
          <a:xfrm>
            <a:off x="683568" y="360988"/>
            <a:ext cx="4032448" cy="338554"/>
          </a:xfrm>
          <a:prstGeom prst="rect">
            <a:avLst/>
          </a:prstGeom>
          <a:noFill/>
          <a:effectLst/>
        </p:spPr>
        <p:txBody>
          <a:bodyPr wrap="square" rtlCol="0">
            <a:spAutoFit/>
          </a:bodyPr>
          <a:lstStyle/>
          <a:p>
            <a:r>
              <a:rPr lang="en-US" altLang="zh-CN" sz="1600" b="1" dirty="0" smtClean="0">
                <a:solidFill>
                  <a:schemeClr val="tx1">
                    <a:lumMod val="65000"/>
                    <a:lumOff val="35000"/>
                  </a:schemeClr>
                </a:solidFill>
                <a:latin typeface="微软雅黑" pitchFamily="34" charset="-122"/>
                <a:ea typeface="微软雅黑" pitchFamily="34" charset="-122"/>
              </a:rPr>
              <a:t>2016</a:t>
            </a:r>
            <a:r>
              <a:rPr lang="zh-CN" altLang="en-US" sz="1600" b="1" dirty="0" smtClean="0">
                <a:solidFill>
                  <a:schemeClr val="tx1">
                    <a:lumMod val="65000"/>
                    <a:lumOff val="35000"/>
                  </a:schemeClr>
                </a:solidFill>
                <a:latin typeface="微软雅黑" pitchFamily="34" charset="-122"/>
                <a:ea typeface="微软雅黑" pitchFamily="34" charset="-122"/>
              </a:rPr>
              <a:t>合肥</a:t>
            </a:r>
            <a:r>
              <a:rPr lang="en-US" altLang="zh-CN" sz="1600" b="1" dirty="0" smtClean="0">
                <a:solidFill>
                  <a:schemeClr val="tx1">
                    <a:lumMod val="65000"/>
                    <a:lumOff val="35000"/>
                  </a:schemeClr>
                </a:solidFill>
                <a:latin typeface="微软雅黑" pitchFamily="34" charset="-122"/>
                <a:ea typeface="微软雅黑" pitchFamily="34" charset="-122"/>
              </a:rPr>
              <a:t>CCPC</a:t>
            </a:r>
            <a:r>
              <a:rPr lang="zh-CN" altLang="en-US" sz="1600" b="1" dirty="0" smtClean="0">
                <a:solidFill>
                  <a:schemeClr val="tx1">
                    <a:lumMod val="65000"/>
                    <a:lumOff val="35000"/>
                  </a:schemeClr>
                </a:solidFill>
                <a:latin typeface="微软雅黑" pitchFamily="34" charset="-122"/>
                <a:ea typeface="微软雅黑" pitchFamily="34" charset="-122"/>
              </a:rPr>
              <a:t> 现场赛 </a:t>
            </a:r>
            <a:r>
              <a:rPr lang="en-US" altLang="zh-CN" sz="1600" b="1" dirty="0" smtClean="0">
                <a:solidFill>
                  <a:schemeClr val="tx1">
                    <a:lumMod val="65000"/>
                    <a:lumOff val="35000"/>
                  </a:schemeClr>
                </a:solidFill>
                <a:latin typeface="微软雅黑" pitchFamily="34" charset="-122"/>
                <a:ea typeface="微软雅黑" pitchFamily="34" charset="-122"/>
              </a:rPr>
              <a:t>HDU5963</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9" name="Rectangle 2"/>
          <p:cNvSpPr>
            <a:spLocks noChangeArrowheads="1"/>
          </p:cNvSpPr>
          <p:nvPr/>
        </p:nvSpPr>
        <p:spPr bwMode="auto">
          <a:xfrm>
            <a:off x="971600" y="1375344"/>
            <a:ext cx="5472608" cy="25853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atinLnBrk="1"/>
            <a:r>
              <a:rPr lang="zh-CN" altLang="en-US" dirty="0" smtClean="0"/>
              <a:t>考虑树上的一条链，如果与根节点直接相连的那条边为</a:t>
            </a:r>
            <a:r>
              <a:rPr lang="en-US" altLang="zh-CN" dirty="0" smtClean="0"/>
              <a:t>1</a:t>
            </a:r>
            <a:r>
              <a:rPr lang="zh-CN" altLang="en-US" dirty="0" smtClean="0"/>
              <a:t>，因为每次修改都会经过这条边，所以要经过奇数次修改才能变为</a:t>
            </a:r>
            <a:r>
              <a:rPr lang="en-US" altLang="zh-CN" dirty="0" smtClean="0"/>
              <a:t>0</a:t>
            </a:r>
            <a:r>
              <a:rPr lang="zh-CN" altLang="en-US" dirty="0" smtClean="0"/>
              <a:t>。</a:t>
            </a:r>
            <a:endParaRPr lang="en-US" altLang="zh-CN" dirty="0" smtClean="0"/>
          </a:p>
          <a:p>
            <a:pPr latinLnBrk="1"/>
            <a:endParaRPr lang="zh-CN" altLang="en-US" dirty="0" smtClean="0"/>
          </a:p>
          <a:p>
            <a:pPr latinLnBrk="1"/>
            <a:r>
              <a:rPr lang="zh-CN" altLang="en-US" dirty="0" smtClean="0"/>
              <a:t>初始值为</a:t>
            </a:r>
            <a:r>
              <a:rPr lang="en-US" altLang="zh-CN" dirty="0" smtClean="0"/>
              <a:t>0</a:t>
            </a:r>
            <a:r>
              <a:rPr lang="zh-CN" altLang="en-US" dirty="0" smtClean="0"/>
              <a:t>的话同理可得要修改偶数次</a:t>
            </a:r>
            <a:endParaRPr lang="en-US" altLang="zh-CN" dirty="0" smtClean="0"/>
          </a:p>
          <a:p>
            <a:pPr latinLnBrk="1"/>
            <a:endParaRPr lang="zh-CN" altLang="en-US" dirty="0" smtClean="0"/>
          </a:p>
          <a:p>
            <a:pPr latinLnBrk="1"/>
            <a:r>
              <a:rPr lang="zh-CN" altLang="en-US" dirty="0" smtClean="0"/>
              <a:t>那么对于一个询问</a:t>
            </a:r>
            <a:r>
              <a:rPr lang="en-US" altLang="zh-CN" dirty="0" smtClean="0"/>
              <a:t>x</a:t>
            </a:r>
            <a:r>
              <a:rPr lang="zh-CN" altLang="en-US" dirty="0" smtClean="0"/>
              <a:t>，我们只需要判断和</a:t>
            </a:r>
            <a:r>
              <a:rPr lang="en-US" altLang="zh-CN" dirty="0" smtClean="0"/>
              <a:t>x</a:t>
            </a:r>
            <a:r>
              <a:rPr lang="zh-CN" altLang="en-US" dirty="0" smtClean="0"/>
              <a:t>直接相连的边的权值和是奇数还是偶数就可以了</a:t>
            </a:r>
            <a:br>
              <a:rPr lang="zh-CN" altLang="en-US" dirty="0" smtClean="0"/>
            </a:br>
            <a:endParaRPr lang="en-US" altLang="zh-CN" dirty="0" smtClean="0">
              <a:solidFill>
                <a:srgbClr val="333333"/>
              </a:solidFill>
              <a:latin typeface="Times New Roman" pitchFamily="18" charset="0"/>
              <a:ea typeface="宋体" pitchFamily="2" charset="-122"/>
              <a:cs typeface="Arial" pitchFamily="34" charset="0"/>
            </a:endParaRPr>
          </a:p>
        </p:txBody>
      </p:sp>
    </p:spTree>
    <p:extLst>
      <p:ext uri="{BB962C8B-B14F-4D97-AF65-F5344CB8AC3E}">
        <p14:creationId xmlns:p14="http://schemas.microsoft.com/office/powerpoint/2010/main" xmlns="" val="3156191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20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0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7" name="TextBox 56"/>
          <p:cNvSpPr txBox="1"/>
          <p:nvPr/>
        </p:nvSpPr>
        <p:spPr>
          <a:xfrm>
            <a:off x="1763688" y="2734880"/>
            <a:ext cx="6912768" cy="412934"/>
          </a:xfrm>
          <a:prstGeom prst="rect">
            <a:avLst/>
          </a:prstGeom>
          <a:noFill/>
          <a:effectLst/>
        </p:spPr>
        <p:txBody>
          <a:bodyPr wrap="square">
            <a:spAutoFit/>
          </a:bodyPr>
          <a:lstStyle/>
          <a:p>
            <a:pPr algn="r" fontAlgn="auto">
              <a:lnSpc>
                <a:spcPts val="2500"/>
              </a:lnSpc>
              <a:spcBef>
                <a:spcPts val="0"/>
              </a:spcBef>
              <a:spcAft>
                <a:spcPts val="0"/>
              </a:spcAft>
              <a:defRPr/>
            </a:pPr>
            <a:r>
              <a:rPr lang="en-US" altLang="zh-CN" sz="4000" dirty="0">
                <a:ln w="6350">
                  <a:noFill/>
                </a:ln>
                <a:solidFill>
                  <a:schemeClr val="tx1">
                    <a:lumMod val="65000"/>
                    <a:lumOff val="35000"/>
                  </a:schemeClr>
                </a:solidFill>
                <a:latin typeface="Impact" panose="020B0806030902050204" pitchFamily="34" charset="0"/>
                <a:ea typeface="微软雅黑" pitchFamily="34" charset="-122"/>
              </a:rPr>
              <a:t>Thank YOU  FOR  LISTENING</a:t>
            </a:r>
          </a:p>
        </p:txBody>
      </p:sp>
    </p:spTree>
    <p:extLst>
      <p:ext uri="{BB962C8B-B14F-4D97-AF65-F5344CB8AC3E}">
        <p14:creationId xmlns:p14="http://schemas.microsoft.com/office/powerpoint/2010/main" xmlns="" val="3736865698"/>
      </p:ext>
    </p:extLst>
  </p:cSld>
  <p:clrMapOvr>
    <a:masterClrMapping/>
  </p:clrMapOvr>
  <mc:AlternateContent xmlns:mc="http://schemas.openxmlformats.org/markup-compatibility/2006">
    <mc:Choice xmlns:p14="http://schemas.microsoft.com/office/powerpoint/2010/main" xmlns=""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596912"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a:solidFill>
                  <a:schemeClr val="bg2"/>
                </a:solidFill>
              </a:rPr>
              <a:t>01</a:t>
            </a:r>
            <a:endParaRPr lang="zh-CN" altLang="en-US" dirty="0">
              <a:solidFill>
                <a:schemeClr val="bg2"/>
              </a:solidFill>
            </a:endParaRPr>
          </a:p>
        </p:txBody>
      </p:sp>
      <p:sp>
        <p:nvSpPr>
          <p:cNvPr id="9" name="TextBox 8"/>
          <p:cNvSpPr txBox="1"/>
          <p:nvPr/>
        </p:nvSpPr>
        <p:spPr>
          <a:xfrm>
            <a:off x="4211960" y="1912771"/>
            <a:ext cx="2954655" cy="923330"/>
          </a:xfrm>
          <a:prstGeom prst="rect">
            <a:avLst/>
          </a:prstGeom>
          <a:noFill/>
        </p:spPr>
        <p:txBody>
          <a:bodyPr wrap="none" rtlCol="0">
            <a:spAutoFit/>
          </a:bodyPr>
          <a:lstStyle/>
          <a:p>
            <a:pPr lvl="0">
              <a:defRPr/>
            </a:pPr>
            <a:r>
              <a:rPr lang="zh-CN" altLang="en-US" sz="5400" b="1" dirty="0" smtClean="0">
                <a:solidFill>
                  <a:schemeClr val="tx1">
                    <a:lumMod val="65000"/>
                    <a:lumOff val="35000"/>
                  </a:schemeClr>
                </a:solidFill>
                <a:latin typeface="微软雅黑" pitchFamily="34" charset="-122"/>
                <a:ea typeface="微软雅黑" pitchFamily="34" charset="-122"/>
              </a:rPr>
              <a:t>基础知识</a:t>
            </a:r>
            <a:endParaRPr lang="zh-CN" altLang="en-US" sz="5400" b="1" dirty="0">
              <a:solidFill>
                <a:schemeClr val="tx1">
                  <a:lumMod val="65000"/>
                  <a:lumOff val="35000"/>
                </a:schemeClr>
              </a:solidFill>
              <a:latin typeface="微软雅黑" pitchFamily="34" charset="-122"/>
              <a:ea typeface="微软雅黑" pitchFamily="34"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572000" y="2920883"/>
            <a:ext cx="1513428" cy="307777"/>
            <a:chOff x="1694389" y="3210530"/>
            <a:chExt cx="1513428" cy="307777"/>
          </a:xfrm>
        </p:grpSpPr>
        <p:sp>
          <p:nvSpPr>
            <p:cNvPr id="14" name="矩形 13"/>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1766397" y="3210530"/>
              <a:ext cx="1441420" cy="307777"/>
            </a:xfrm>
            <a:prstGeom prst="rect">
              <a:avLst/>
            </a:prstGeom>
            <a:noFill/>
          </p:spPr>
          <p:txBody>
            <a:bodyPr wrap="none" rtlCol="0">
              <a:spAutoFit/>
            </a:bodyPr>
            <a:lstStyle/>
            <a:p>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必胜态和必败态</a:t>
              </a:r>
              <a:endParaRPr lang="zh-CN" altLang="en-US" sz="1400"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6" name="组合 15"/>
          <p:cNvGrpSpPr/>
          <p:nvPr/>
        </p:nvGrpSpPr>
        <p:grpSpPr>
          <a:xfrm>
            <a:off x="6084168" y="2931790"/>
            <a:ext cx="1628844" cy="307777"/>
            <a:chOff x="1694389" y="3537387"/>
            <a:chExt cx="1628844" cy="307777"/>
          </a:xfrm>
        </p:grpSpPr>
        <p:sp>
          <p:nvSpPr>
            <p:cNvPr id="17" name="矩形 16"/>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766397" y="3537387"/>
              <a:ext cx="1556836" cy="307777"/>
            </a:xfrm>
            <a:prstGeom prst="rect">
              <a:avLst/>
            </a:prstGeom>
            <a:noFill/>
          </p:spPr>
          <p:txBody>
            <a:bodyPr wrap="none" rtlCol="0">
              <a:spAutoFit/>
            </a:bodyPr>
            <a:lstStyle/>
            <a:p>
              <a:r>
                <a:rPr lang="en-US" altLang="zh-CN"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SG</a:t>
              </a:r>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定理与</a:t>
              </a:r>
              <a:r>
                <a:rPr lang="en-US" altLang="zh-CN"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SG</a:t>
              </a:r>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函数</a:t>
              </a:r>
              <a:endParaRPr lang="zh-CN" altLang="en-US" sz="1400"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25" name="等腰三角形 24"/>
          <p:cNvSpPr/>
          <p:nvPr/>
        </p:nvSpPr>
        <p:spPr>
          <a:xfrm rot="18035669">
            <a:off x="2382960" y="1282354"/>
            <a:ext cx="360040" cy="3103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572000" y="3291830"/>
            <a:ext cx="974819" cy="307777"/>
            <a:chOff x="1694389" y="3537387"/>
            <a:chExt cx="974819" cy="307777"/>
          </a:xfrm>
        </p:grpSpPr>
        <p:sp>
          <p:nvSpPr>
            <p:cNvPr id="20" name="矩形 19"/>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766397" y="3537387"/>
              <a:ext cx="902811" cy="307777"/>
            </a:xfrm>
            <a:prstGeom prst="rect">
              <a:avLst/>
            </a:prstGeom>
            <a:noFill/>
          </p:spPr>
          <p:txBody>
            <a:bodyPr wrap="none" rtlCol="0">
              <a:spAutoFit/>
            </a:bodyPr>
            <a:lstStyle/>
            <a:p>
              <a:r>
                <a:rPr lang="zh-CN" altLang="en-US" sz="1400" dirty="0" smtClean="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经典博弈</a:t>
              </a:r>
              <a:endParaRPr lang="zh-CN" altLang="en-US" sz="1400"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extLst>
      <p:ext uri="{BB962C8B-B14F-4D97-AF65-F5344CB8AC3E}">
        <p14:creationId xmlns:p14="http://schemas.microsoft.com/office/powerpoint/2010/main" xmlns="" val="33711557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23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8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33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par>
                                <p:cTn id="42" presetID="42" presetClass="entr" presetSubtype="0" fill="hold" nodeType="withEffect">
                                  <p:stCondLst>
                                    <p:cond delay="2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anim calcmode="lin" valueType="num">
                                      <p:cBhvr>
                                        <p:cTn id="45" dur="500" fill="hold"/>
                                        <p:tgtEl>
                                          <p:spTgt spid="13"/>
                                        </p:tgtEl>
                                        <p:attrNameLst>
                                          <p:attrName>ppt_x</p:attrName>
                                        </p:attrNameLst>
                                      </p:cBhvr>
                                      <p:tavLst>
                                        <p:tav tm="0">
                                          <p:val>
                                            <p:strVal val="#ppt_x"/>
                                          </p:val>
                                        </p:tav>
                                        <p:tav tm="100000">
                                          <p:val>
                                            <p:strVal val="#ppt_x"/>
                                          </p:val>
                                        </p:tav>
                                      </p:tavLst>
                                    </p:anim>
                                    <p:anim calcmode="lin" valueType="num">
                                      <p:cBhvr>
                                        <p:cTn id="46" dur="5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anim calcmode="lin" valueType="num">
                                      <p:cBhvr>
                                        <p:cTn id="55" dur="500" fill="hold"/>
                                        <p:tgtEl>
                                          <p:spTgt spid="19"/>
                                        </p:tgtEl>
                                        <p:attrNameLst>
                                          <p:attrName>ppt_x</p:attrName>
                                        </p:attrNameLst>
                                      </p:cBhvr>
                                      <p:tavLst>
                                        <p:tav tm="0">
                                          <p:val>
                                            <p:strVal val="#ppt_x"/>
                                          </p:val>
                                        </p:tav>
                                        <p:tav tm="100000">
                                          <p:val>
                                            <p:strVal val="#ppt_x"/>
                                          </p:val>
                                        </p:tav>
                                      </p:tavLst>
                                    </p:anim>
                                    <p:anim calcmode="lin" valueType="num">
                                      <p:cBhvr>
                                        <p:cTn id="56"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什么是组合博弈</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539552" y="987574"/>
            <a:ext cx="7453313" cy="3960813"/>
          </a:xfrm>
          <a:prstGeom prst="rect">
            <a:avLst/>
          </a:prstGeom>
        </p:spPr>
        <p:txBody>
          <a:bodyPr vert="horz" lIns="91440" tIns="45720" rIns="91440" bIns="45720" rtlCol="0">
            <a:normAutofit lnSpcReduction="10000"/>
          </a:bodyPr>
          <a:lstStyle/>
          <a:p>
            <a:pPr marL="609600" marR="0" lvl="0" indent="-609600" algn="l" defTabSz="914400" rtl="0" eaLnBrk="1" fontAlgn="auto" latinLnBrk="0" hangingPunct="1">
              <a:lnSpc>
                <a:spcPct val="90000"/>
              </a:lnSpc>
              <a:spcBef>
                <a:spcPct val="20000"/>
              </a:spcBef>
              <a:spcAft>
                <a:spcPts val="0"/>
              </a:spcAft>
              <a:buClr>
                <a:schemeClr val="tx1"/>
              </a:buClr>
              <a:buSzTx/>
              <a:buFont typeface="Wingdings" pitchFamily="2" charset="2"/>
              <a:buAutoNum type="arabicParenBoth"/>
              <a:tabLst/>
              <a:defRPr/>
            </a:pPr>
            <a:r>
              <a:rPr kumimoji="0" lang="zh-CN" sz="2800" b="0" i="0" u="none" strike="noStrike" kern="1200" cap="none" spc="0" normalizeH="0" baseline="0" noProof="0" dirty="0" smtClean="0">
                <a:ln>
                  <a:noFill/>
                </a:ln>
                <a:solidFill>
                  <a:schemeClr val="tx1"/>
                </a:solidFill>
                <a:effectLst/>
                <a:uLnTx/>
                <a:uFillTx/>
                <a:latin typeface="+mn-lt"/>
                <a:ea typeface="仿宋_GB2312" pitchFamily="1" charset="-122"/>
                <a:cs typeface="+mn-cs"/>
              </a:rPr>
              <a:t>有两个玩家；</a:t>
            </a:r>
          </a:p>
          <a:p>
            <a:pPr marL="609600" marR="0" lvl="0" indent="-609600" algn="l" defTabSz="914400" rtl="0" eaLnBrk="1" fontAlgn="auto" latinLnBrk="0" hangingPunct="1">
              <a:lnSpc>
                <a:spcPct val="90000"/>
              </a:lnSpc>
              <a:spcBef>
                <a:spcPct val="20000"/>
              </a:spcBef>
              <a:spcAft>
                <a:spcPts val="0"/>
              </a:spcAft>
              <a:buClr>
                <a:schemeClr val="tx1"/>
              </a:buClr>
              <a:buSzTx/>
              <a:buFont typeface="Wingdings" pitchFamily="2" charset="2"/>
              <a:buAutoNum type="arabicParenBoth"/>
              <a:tabLst/>
              <a:defRPr/>
            </a:pPr>
            <a:r>
              <a:rPr kumimoji="0" lang="zh-CN" sz="2800" b="0" i="0" u="none" strike="noStrike" kern="1200" cap="none" spc="0" normalizeH="0" baseline="0" noProof="0" dirty="0" smtClean="0">
                <a:ln>
                  <a:noFill/>
                </a:ln>
                <a:solidFill>
                  <a:schemeClr val="tx1"/>
                </a:solidFill>
                <a:effectLst/>
                <a:uLnTx/>
                <a:uFillTx/>
                <a:latin typeface="+mn-lt"/>
                <a:ea typeface="仿宋_GB2312" pitchFamily="1" charset="-122"/>
                <a:cs typeface="+mn-cs"/>
              </a:rPr>
              <a:t>游戏的操作状态是一个有限的集合（比如：限定大小的棋盘）；</a:t>
            </a:r>
          </a:p>
          <a:p>
            <a:pPr marL="609600" marR="0" lvl="0" indent="-609600" algn="l" defTabSz="914400" rtl="0" eaLnBrk="1" fontAlgn="auto" latinLnBrk="0" hangingPunct="1">
              <a:lnSpc>
                <a:spcPct val="90000"/>
              </a:lnSpc>
              <a:spcBef>
                <a:spcPct val="20000"/>
              </a:spcBef>
              <a:spcAft>
                <a:spcPts val="0"/>
              </a:spcAft>
              <a:buClr>
                <a:schemeClr val="tx1"/>
              </a:buClr>
              <a:buSzTx/>
              <a:buFont typeface="Wingdings" pitchFamily="2" charset="2"/>
              <a:buAutoNum type="arabicParenBoth"/>
              <a:tabLst/>
              <a:defRPr/>
            </a:pPr>
            <a:r>
              <a:rPr kumimoji="0" lang="zh-CN" sz="2800" b="0" i="0" u="none" strike="noStrike" kern="1200" cap="none" spc="0" normalizeH="0" baseline="0" noProof="0" dirty="0" smtClean="0">
                <a:ln>
                  <a:noFill/>
                </a:ln>
                <a:solidFill>
                  <a:schemeClr val="tx1"/>
                </a:solidFill>
                <a:effectLst/>
                <a:uLnTx/>
                <a:uFillTx/>
                <a:latin typeface="+mn-lt"/>
                <a:ea typeface="仿宋_GB2312" pitchFamily="1" charset="-122"/>
                <a:cs typeface="+mn-cs"/>
              </a:rPr>
              <a:t>游戏双方轮流操作；</a:t>
            </a:r>
          </a:p>
          <a:p>
            <a:pPr marL="609600" marR="0" lvl="0" indent="-609600" algn="l" defTabSz="914400" rtl="0" eaLnBrk="1" fontAlgn="auto" latinLnBrk="0" hangingPunct="1">
              <a:lnSpc>
                <a:spcPct val="90000"/>
              </a:lnSpc>
              <a:spcBef>
                <a:spcPct val="20000"/>
              </a:spcBef>
              <a:spcAft>
                <a:spcPts val="0"/>
              </a:spcAft>
              <a:buClr>
                <a:schemeClr val="tx1"/>
              </a:buClr>
              <a:buSzTx/>
              <a:buFont typeface="Wingdings" pitchFamily="2" charset="2"/>
              <a:buAutoNum type="arabicParenBoth"/>
              <a:tabLst/>
              <a:defRPr/>
            </a:pPr>
            <a:r>
              <a:rPr kumimoji="0" lang="zh-CN" sz="2800" b="0" i="0" u="none" strike="noStrike" kern="1200" cap="none" spc="0" normalizeH="0" baseline="0" noProof="0" dirty="0" smtClean="0">
                <a:ln>
                  <a:noFill/>
                </a:ln>
                <a:solidFill>
                  <a:schemeClr val="tx1"/>
                </a:solidFill>
                <a:effectLst/>
                <a:uLnTx/>
                <a:uFillTx/>
                <a:latin typeface="+mn-lt"/>
                <a:ea typeface="仿宋_GB2312" pitchFamily="1" charset="-122"/>
                <a:cs typeface="+mn-cs"/>
              </a:rPr>
              <a:t>双方的每次操作必须符合游戏规定；</a:t>
            </a:r>
          </a:p>
          <a:p>
            <a:pPr marL="609600" marR="0" lvl="0" indent="-609600" algn="l" defTabSz="914400" rtl="0" eaLnBrk="1" fontAlgn="auto" latinLnBrk="0" hangingPunct="1">
              <a:lnSpc>
                <a:spcPct val="90000"/>
              </a:lnSpc>
              <a:spcBef>
                <a:spcPct val="20000"/>
              </a:spcBef>
              <a:spcAft>
                <a:spcPts val="0"/>
              </a:spcAft>
              <a:buClr>
                <a:schemeClr val="tx1"/>
              </a:buClr>
              <a:buSzTx/>
              <a:buFont typeface="Wingdings" pitchFamily="2" charset="2"/>
              <a:buAutoNum type="arabicParenBoth"/>
              <a:tabLst/>
              <a:defRPr/>
            </a:pPr>
            <a:r>
              <a:rPr kumimoji="0" lang="zh-CN" sz="2800" b="0" i="0" u="none" strike="noStrike" kern="1200" cap="none" spc="0" normalizeH="0" baseline="0" noProof="0" dirty="0" smtClean="0">
                <a:ln>
                  <a:noFill/>
                </a:ln>
                <a:solidFill>
                  <a:schemeClr val="tx1"/>
                </a:solidFill>
                <a:effectLst/>
                <a:uLnTx/>
                <a:uFillTx/>
                <a:latin typeface="+mn-lt"/>
                <a:ea typeface="仿宋_GB2312" pitchFamily="1" charset="-122"/>
                <a:cs typeface="+mn-cs"/>
              </a:rPr>
              <a:t>当一方不能将游戏继续进行的时候，游戏结束，同时，对方为获胜方；</a:t>
            </a:r>
          </a:p>
          <a:p>
            <a:pPr marL="609600" marR="0" lvl="0" indent="-609600" algn="l" defTabSz="914400" rtl="0" eaLnBrk="1" fontAlgn="auto" latinLnBrk="0" hangingPunct="1">
              <a:lnSpc>
                <a:spcPct val="90000"/>
              </a:lnSpc>
              <a:spcBef>
                <a:spcPct val="20000"/>
              </a:spcBef>
              <a:spcAft>
                <a:spcPts val="0"/>
              </a:spcAft>
              <a:buClr>
                <a:schemeClr val="tx1"/>
              </a:buClr>
              <a:buSzTx/>
              <a:buFont typeface="Wingdings" pitchFamily="2" charset="2"/>
              <a:buAutoNum type="arabicParenBoth"/>
              <a:tabLst/>
              <a:defRPr/>
            </a:pPr>
            <a:r>
              <a:rPr kumimoji="0" lang="zh-CN" sz="2800" b="0" i="0" u="none" strike="noStrike" kern="1200" cap="none" spc="0" normalizeH="0" baseline="0" noProof="0" dirty="0" smtClean="0">
                <a:ln>
                  <a:noFill/>
                </a:ln>
                <a:solidFill>
                  <a:schemeClr val="tx1"/>
                </a:solidFill>
                <a:effectLst/>
                <a:uLnTx/>
                <a:uFillTx/>
                <a:latin typeface="+mn-lt"/>
                <a:ea typeface="仿宋_GB2312" pitchFamily="1" charset="-122"/>
                <a:cs typeface="+mn-cs"/>
              </a:rPr>
              <a:t>无论如何操作，游戏总能在有限次操作后结束；</a:t>
            </a:r>
            <a:endParaRPr kumimoji="0" lang="zh-CN" sz="2800" b="0" i="0" u="none" strike="noStrike" kern="1200" cap="none" spc="0" normalizeH="0" baseline="0" noProof="0" dirty="0">
              <a:ln>
                <a:noFill/>
              </a:ln>
              <a:solidFill>
                <a:schemeClr val="tx1"/>
              </a:solidFill>
              <a:effectLst/>
              <a:uLnTx/>
              <a:uFillTx/>
              <a:latin typeface="+mn-lt"/>
              <a:ea typeface="仿宋_GB2312" pitchFamily="1" charset="-122"/>
              <a:cs typeface="+mn-cs"/>
            </a:endParaRPr>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1" end="1"/>
                                            </p:txEl>
                                          </p:spTgt>
                                        </p:tgtEl>
                                        <p:attrNameLst>
                                          <p:attrName>style.visibility</p:attrName>
                                        </p:attrNameLst>
                                      </p:cBhvr>
                                      <p:to>
                                        <p:strVal val="visible"/>
                                      </p:to>
                                    </p:set>
                                    <p:animEffect transition="in" filter="wipe(down)">
                                      <p:cBhvr>
                                        <p:cTn id="22" dur="500"/>
                                        <p:tgtEl>
                                          <p:spTgt spid="4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2" end="2"/>
                                            </p:txEl>
                                          </p:spTgt>
                                        </p:tgtEl>
                                        <p:attrNameLst>
                                          <p:attrName>style.visibility</p:attrName>
                                        </p:attrNameLst>
                                      </p:cBhvr>
                                      <p:to>
                                        <p:strVal val="visible"/>
                                      </p:to>
                                    </p:set>
                                    <p:animEffect transition="in" filter="wipe(down)">
                                      <p:cBhvr>
                                        <p:cTn id="27" dur="500"/>
                                        <p:tgtEl>
                                          <p:spTgt spid="4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7">
                                            <p:txEl>
                                              <p:pRg st="3" end="3"/>
                                            </p:txEl>
                                          </p:spTgt>
                                        </p:tgtEl>
                                        <p:attrNameLst>
                                          <p:attrName>style.visibility</p:attrName>
                                        </p:attrNameLst>
                                      </p:cBhvr>
                                      <p:to>
                                        <p:strVal val="visible"/>
                                      </p:to>
                                    </p:set>
                                    <p:animEffect transition="in" filter="wipe(down)">
                                      <p:cBhvr>
                                        <p:cTn id="32" dur="500"/>
                                        <p:tgtEl>
                                          <p:spTgt spid="4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7">
                                            <p:txEl>
                                              <p:pRg st="4" end="4"/>
                                            </p:txEl>
                                          </p:spTgt>
                                        </p:tgtEl>
                                        <p:attrNameLst>
                                          <p:attrName>style.visibility</p:attrName>
                                        </p:attrNameLst>
                                      </p:cBhvr>
                                      <p:to>
                                        <p:strVal val="visible"/>
                                      </p:to>
                                    </p:set>
                                    <p:animEffect transition="in" filter="wipe(down)">
                                      <p:cBhvr>
                                        <p:cTn id="37" dur="500"/>
                                        <p:tgtEl>
                                          <p:spTgt spid="4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7">
                                            <p:txEl>
                                              <p:pRg st="5" end="5"/>
                                            </p:txEl>
                                          </p:spTgt>
                                        </p:tgtEl>
                                        <p:attrNameLst>
                                          <p:attrName>style.visibility</p:attrName>
                                        </p:attrNameLst>
                                      </p:cBhvr>
                                      <p:to>
                                        <p:strVal val="visible"/>
                                      </p:to>
                                    </p:set>
                                    <p:animEffect transition="in" filter="wipe(down)">
                                      <p:cBhvr>
                                        <p:cTn id="42" dur="500"/>
                                        <p:tgtEl>
                                          <p:spTgt spid="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必胜态与必败态</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539552" y="987574"/>
            <a:ext cx="7453313" cy="3960813"/>
          </a:xfrm>
          <a:prstGeom prst="rect">
            <a:avLst/>
          </a:prstGeom>
        </p:spPr>
        <p:txBody>
          <a:bodyPr vert="horz" lIns="91440" tIns="45720" rIns="91440" bIns="45720" rtlCol="0">
            <a:normAutofit/>
          </a:bodyPr>
          <a:lstStyle/>
          <a:p>
            <a:r>
              <a:rPr lang="zh-CN" altLang="en-US" sz="2800" dirty="0" smtClean="0"/>
              <a:t>必胜点和必败点的概念：</a:t>
            </a:r>
          </a:p>
          <a:p>
            <a:r>
              <a:rPr lang="zh-CN" altLang="en-US" sz="2800" dirty="0" smtClean="0"/>
              <a:t>       </a:t>
            </a:r>
            <a:r>
              <a:rPr lang="en-US" altLang="zh-CN" sz="2800" dirty="0" smtClean="0"/>
              <a:t>P</a:t>
            </a:r>
            <a:r>
              <a:rPr lang="zh-CN" altLang="en-US" sz="2800" dirty="0" smtClean="0"/>
              <a:t>点：必败点，换而言之，就是谁处于此位置，则在双方操作正确的情况下必败。</a:t>
            </a:r>
          </a:p>
          <a:p>
            <a:r>
              <a:rPr lang="zh-CN" altLang="en-US" sz="2800" dirty="0" smtClean="0"/>
              <a:t>       </a:t>
            </a:r>
            <a:r>
              <a:rPr lang="en-US" altLang="zh-CN" sz="2800" dirty="0" smtClean="0"/>
              <a:t>N</a:t>
            </a:r>
            <a:r>
              <a:rPr lang="zh-CN" altLang="en-US" sz="2800" dirty="0" smtClean="0"/>
              <a:t>点：必胜点，处于此情况下，双方操作均正确的情况下必胜。</a:t>
            </a:r>
            <a:endParaRPr lang="zh-CN" altLang="en-US" sz="28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1" end="1"/>
                                            </p:txEl>
                                          </p:spTgt>
                                        </p:tgtEl>
                                        <p:attrNameLst>
                                          <p:attrName>style.visibility</p:attrName>
                                        </p:attrNameLst>
                                      </p:cBhvr>
                                      <p:to>
                                        <p:strVal val="visible"/>
                                      </p:to>
                                    </p:set>
                                    <p:animEffect transition="in" filter="wipe(down)">
                                      <p:cBhvr>
                                        <p:cTn id="22" dur="500"/>
                                        <p:tgtEl>
                                          <p:spTgt spid="4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2" end="2"/>
                                            </p:txEl>
                                          </p:spTgt>
                                        </p:tgtEl>
                                        <p:attrNameLst>
                                          <p:attrName>style.visibility</p:attrName>
                                        </p:attrNameLst>
                                      </p:cBhvr>
                                      <p:to>
                                        <p:strVal val="visible"/>
                                      </p:to>
                                    </p:set>
                                    <p:animEffect transition="in" filter="wipe(down)">
                                      <p:cBhvr>
                                        <p:cTn id="27" dur="500"/>
                                        <p:tgtEl>
                                          <p:spTgt spid="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必胜态与必败态的性质</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539552" y="987574"/>
            <a:ext cx="7453313" cy="3960813"/>
          </a:xfrm>
          <a:prstGeom prst="rect">
            <a:avLst/>
          </a:prstGeom>
        </p:spPr>
        <p:txBody>
          <a:bodyPr vert="horz" lIns="91440" tIns="45720" rIns="91440" bIns="45720" rtlCol="0">
            <a:normAutofit/>
          </a:bodyPr>
          <a:lstStyle/>
          <a:p>
            <a:r>
              <a:rPr lang="en-US" altLang="zh-CN" sz="2800" dirty="0" smtClean="0"/>
              <a:t>	1</a:t>
            </a:r>
            <a:r>
              <a:rPr lang="zh-CN" altLang="en-US" sz="2800" dirty="0" smtClean="0"/>
              <a:t>、所有终结点是 必败点 </a:t>
            </a:r>
            <a:r>
              <a:rPr lang="en-US" altLang="zh-CN" sz="2800" dirty="0" smtClean="0"/>
              <a:t>P </a:t>
            </a:r>
            <a:r>
              <a:rPr lang="zh-CN" altLang="en-US" sz="2800" dirty="0" smtClean="0"/>
              <a:t>。（我们以此为基本前提进行推理，换句话说，我们以此为假设）</a:t>
            </a:r>
          </a:p>
          <a:p>
            <a:r>
              <a:rPr lang="zh-CN" altLang="en-US" sz="2800" dirty="0" smtClean="0"/>
              <a:t>        </a:t>
            </a:r>
            <a:r>
              <a:rPr lang="en-US" altLang="zh-CN" sz="2800" dirty="0" smtClean="0"/>
              <a:t>2</a:t>
            </a:r>
            <a:r>
              <a:rPr lang="zh-CN" altLang="en-US" sz="2800" dirty="0" smtClean="0"/>
              <a:t>、从任何必胜点</a:t>
            </a:r>
            <a:r>
              <a:rPr lang="en-US" altLang="zh-CN" sz="2800" dirty="0" smtClean="0"/>
              <a:t>N </a:t>
            </a:r>
            <a:r>
              <a:rPr lang="zh-CN" altLang="en-US" sz="2800" dirty="0" smtClean="0"/>
              <a:t>操作，至少有一种方式可以进入必败点 </a:t>
            </a:r>
            <a:r>
              <a:rPr lang="en-US" altLang="zh-CN" sz="2800" dirty="0" smtClean="0"/>
              <a:t>P</a:t>
            </a:r>
            <a:r>
              <a:rPr lang="zh-CN" altLang="en-US" sz="2800" dirty="0" smtClean="0"/>
              <a:t>。</a:t>
            </a:r>
          </a:p>
          <a:p>
            <a:r>
              <a:rPr lang="zh-CN" altLang="en-US" sz="2800" dirty="0" smtClean="0"/>
              <a:t>        </a:t>
            </a:r>
            <a:r>
              <a:rPr lang="en-US" altLang="zh-CN" sz="2800" dirty="0" smtClean="0"/>
              <a:t>3</a:t>
            </a:r>
            <a:r>
              <a:rPr lang="zh-CN" altLang="en-US" sz="2800" dirty="0" smtClean="0"/>
              <a:t>、无论如何操作，必败点</a:t>
            </a:r>
            <a:r>
              <a:rPr lang="en-US" altLang="zh-CN" sz="2800" dirty="0" smtClean="0"/>
              <a:t>P </a:t>
            </a:r>
            <a:r>
              <a:rPr lang="zh-CN" altLang="en-US" sz="2800" dirty="0" smtClean="0"/>
              <a:t>都只能进入 必胜点 </a:t>
            </a:r>
            <a:r>
              <a:rPr lang="en-US" altLang="zh-CN" sz="2800" dirty="0" smtClean="0"/>
              <a:t>N</a:t>
            </a:r>
            <a:r>
              <a:rPr lang="zh-CN" altLang="en-US" sz="2800" dirty="0" smtClean="0"/>
              <a:t>。</a:t>
            </a:r>
            <a:endParaRPr lang="zh-CN" altLang="en-US" sz="28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1" end="1"/>
                                            </p:txEl>
                                          </p:spTgt>
                                        </p:tgtEl>
                                        <p:attrNameLst>
                                          <p:attrName>style.visibility</p:attrName>
                                        </p:attrNameLst>
                                      </p:cBhvr>
                                      <p:to>
                                        <p:strVal val="visible"/>
                                      </p:to>
                                    </p:set>
                                    <p:animEffect transition="in" filter="wipe(down)">
                                      <p:cBhvr>
                                        <p:cTn id="22" dur="500"/>
                                        <p:tgtEl>
                                          <p:spTgt spid="4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2" end="2"/>
                                            </p:txEl>
                                          </p:spTgt>
                                        </p:tgtEl>
                                        <p:attrNameLst>
                                          <p:attrName>style.visibility</p:attrName>
                                        </p:attrNameLst>
                                      </p:cBhvr>
                                      <p:to>
                                        <p:strVal val="visible"/>
                                      </p:to>
                                    </p:set>
                                    <p:animEffect transition="in" filter="wipe(down)">
                                      <p:cBhvr>
                                        <p:cTn id="27" dur="500"/>
                                        <p:tgtEl>
                                          <p:spTgt spid="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巴什博弈</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467544" y="987574"/>
            <a:ext cx="7453313" cy="3744416"/>
          </a:xfrm>
          <a:prstGeom prst="rect">
            <a:avLst/>
          </a:prstGeom>
        </p:spPr>
        <p:txBody>
          <a:bodyPr vert="horz" lIns="91440" tIns="45720" rIns="91440" bIns="45720" rtlCol="0">
            <a:normAutofit/>
          </a:bodyPr>
          <a:lstStyle/>
          <a:p>
            <a:r>
              <a:rPr lang="zh-CN" altLang="en-US" sz="2800" dirty="0" smtClean="0"/>
              <a:t>只有一堆</a:t>
            </a:r>
            <a:r>
              <a:rPr lang="en-US" altLang="zh-CN" sz="2800" dirty="0" smtClean="0"/>
              <a:t>n</a:t>
            </a:r>
            <a:r>
              <a:rPr lang="zh-CN" altLang="en-US" sz="2800" dirty="0" smtClean="0"/>
              <a:t>个物品，两个人轮流从这堆物品中取物，规定每次至少取一个，最多取</a:t>
            </a:r>
            <a:r>
              <a:rPr lang="en-US" altLang="zh-CN" sz="2800" dirty="0" smtClean="0"/>
              <a:t>m</a:t>
            </a:r>
            <a:r>
              <a:rPr lang="zh-CN" altLang="en-US" sz="2800" dirty="0" smtClean="0"/>
              <a:t>个。最后取光者得胜。</a:t>
            </a:r>
            <a:endParaRPr lang="en-US" altLang="zh-CN" sz="2800" dirty="0" smtClean="0"/>
          </a:p>
          <a:p>
            <a:endParaRPr lang="en-US" altLang="zh-CN" sz="2800" dirty="0" smtClean="0"/>
          </a:p>
          <a:p>
            <a:r>
              <a:rPr lang="zh-CN" altLang="en-US" sz="2800" dirty="0" smtClean="0"/>
              <a:t>显然，如果</a:t>
            </a:r>
            <a:r>
              <a:rPr lang="en-US" altLang="zh-CN" sz="2800" dirty="0" smtClean="0"/>
              <a:t>n=m+1</a:t>
            </a:r>
            <a:r>
              <a:rPr lang="zh-CN" altLang="en-US" sz="2800" dirty="0" smtClean="0"/>
              <a:t>，那么由于一次最多只能取</a:t>
            </a:r>
            <a:r>
              <a:rPr lang="en-US" altLang="zh-CN" sz="2800" dirty="0" smtClean="0"/>
              <a:t>m</a:t>
            </a:r>
            <a:r>
              <a:rPr lang="zh-CN" altLang="en-US" sz="2800" dirty="0" smtClean="0"/>
              <a:t>个，所以，无论先取者拿走多少个，后取者都能够一次拿走剩余的物品，后者取胜。</a:t>
            </a:r>
            <a:endParaRPr lang="en-US" altLang="zh-CN" sz="2800" dirty="0" smtClean="0"/>
          </a:p>
          <a:p>
            <a:endParaRPr lang="en-US" altLang="zh-CN" sz="2800" dirty="0" smtClean="0"/>
          </a:p>
          <a:p>
            <a:endParaRPr lang="zh-CN" altLang="en-US" sz="28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2" end="2"/>
                                            </p:txEl>
                                          </p:spTgt>
                                        </p:tgtEl>
                                        <p:attrNameLst>
                                          <p:attrName>style.visibility</p:attrName>
                                        </p:attrNameLst>
                                      </p:cBhvr>
                                      <p:to>
                                        <p:strVal val="visible"/>
                                      </p:to>
                                    </p:set>
                                    <p:animEffect transition="in" filter="wipe(down)">
                                      <p:cBhvr>
                                        <p:cTn id="22" dur="500"/>
                                        <p:tgtEl>
                                          <p:spTgt spid="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683568" y="360988"/>
            <a:ext cx="2592288" cy="338554"/>
          </a:xfrm>
          <a:prstGeom prst="rect">
            <a:avLst/>
          </a:prstGeom>
          <a:noFill/>
          <a:effectLst/>
        </p:spPr>
        <p:txBody>
          <a:bodyPr wrap="square" rtlCol="0">
            <a:spAutoFit/>
          </a:bodyPr>
          <a:lstStyle/>
          <a:p>
            <a:r>
              <a:rPr lang="zh-CN" altLang="en-US" sz="1600" b="1" dirty="0" smtClean="0">
                <a:solidFill>
                  <a:schemeClr val="tx1">
                    <a:lumMod val="65000"/>
                    <a:lumOff val="35000"/>
                  </a:schemeClr>
                </a:solidFill>
                <a:latin typeface="微软雅黑" pitchFamily="34" charset="-122"/>
                <a:ea typeface="微软雅黑" pitchFamily="34" charset="-122"/>
              </a:rPr>
              <a:t>巴什博弈</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47" name="Rectangle 3"/>
          <p:cNvSpPr txBox="1">
            <a:spLocks noChangeArrowheads="1"/>
          </p:cNvSpPr>
          <p:nvPr/>
        </p:nvSpPr>
        <p:spPr>
          <a:xfrm>
            <a:off x="467544" y="987574"/>
            <a:ext cx="7453313" cy="3744416"/>
          </a:xfrm>
          <a:prstGeom prst="rect">
            <a:avLst/>
          </a:prstGeom>
        </p:spPr>
        <p:txBody>
          <a:bodyPr vert="horz" lIns="91440" tIns="45720" rIns="91440" bIns="45720" rtlCol="0">
            <a:normAutofit lnSpcReduction="10000"/>
          </a:bodyPr>
          <a:lstStyle/>
          <a:p>
            <a:r>
              <a:rPr lang="zh-CN" altLang="en-US" sz="2800" dirty="0" smtClean="0"/>
              <a:t>还可以用必胜态必败态的观点来解决这题。</a:t>
            </a:r>
            <a:endParaRPr lang="en-US" altLang="zh-CN" sz="2800" dirty="0" smtClean="0"/>
          </a:p>
          <a:p>
            <a:endParaRPr lang="en-US" altLang="zh-CN" sz="2800" dirty="0" smtClean="0"/>
          </a:p>
          <a:p>
            <a:endParaRPr lang="en-US" altLang="zh-CN" sz="2800" dirty="0" smtClean="0"/>
          </a:p>
          <a:p>
            <a:r>
              <a:rPr lang="en-US" altLang="zh-CN" sz="2800" dirty="0" err="1" smtClean="0"/>
              <a:t>int</a:t>
            </a:r>
            <a:r>
              <a:rPr lang="en-US" altLang="zh-CN" sz="2800" dirty="0" smtClean="0"/>
              <a:t> </a:t>
            </a:r>
            <a:r>
              <a:rPr lang="en-US" altLang="zh-CN" sz="2800" dirty="0" err="1" smtClean="0"/>
              <a:t>Bash_Game</a:t>
            </a:r>
            <a:r>
              <a:rPr lang="en-US" altLang="zh-CN" sz="2800" dirty="0" smtClean="0"/>
              <a:t>(</a:t>
            </a:r>
            <a:r>
              <a:rPr lang="en-US" altLang="zh-CN" sz="2800" dirty="0" err="1" smtClean="0"/>
              <a:t>int</a:t>
            </a:r>
            <a:r>
              <a:rPr lang="en-US" altLang="zh-CN" sz="2800" dirty="0" smtClean="0"/>
              <a:t> </a:t>
            </a:r>
            <a:r>
              <a:rPr lang="en-US" altLang="zh-CN" sz="2800" dirty="0" err="1" smtClean="0"/>
              <a:t>n,int</a:t>
            </a:r>
            <a:r>
              <a:rPr lang="en-US" altLang="zh-CN" sz="2800" dirty="0" smtClean="0"/>
              <a:t> m)</a:t>
            </a:r>
          </a:p>
          <a:p>
            <a:r>
              <a:rPr lang="en-US" altLang="zh-CN" sz="2800" dirty="0" smtClean="0"/>
              <a:t>//</a:t>
            </a:r>
            <a:r>
              <a:rPr lang="zh-CN" altLang="en-US" sz="2800" dirty="0" smtClean="0"/>
              <a:t>是否先手有必赢策略</a:t>
            </a:r>
          </a:p>
          <a:p>
            <a:r>
              <a:rPr lang="en-US" altLang="zh-CN" sz="2800" dirty="0" smtClean="0"/>
              <a:t>{</a:t>
            </a:r>
          </a:p>
          <a:p>
            <a:r>
              <a:rPr lang="en-US" altLang="zh-CN" sz="2800" dirty="0" smtClean="0"/>
              <a:t>    if (n%(m+1)!=0) return 1;</a:t>
            </a:r>
          </a:p>
          <a:p>
            <a:r>
              <a:rPr lang="en-US" altLang="zh-CN" sz="2800" dirty="0" smtClean="0"/>
              <a:t>    return 0;</a:t>
            </a:r>
          </a:p>
          <a:p>
            <a:r>
              <a:rPr lang="en-US" altLang="zh-CN" sz="2800" dirty="0" smtClean="0"/>
              <a:t>}</a:t>
            </a:r>
            <a:endParaRPr lang="zh-CN" altLang="en-US" sz="2800" dirty="0"/>
          </a:p>
        </p:txBody>
      </p:sp>
    </p:spTree>
    <p:extLst>
      <p:ext uri="{BB962C8B-B14F-4D97-AF65-F5344CB8AC3E}">
        <p14:creationId xmlns:p14="http://schemas.microsoft.com/office/powerpoint/2010/main" xmlns="" val="3125739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decel="4200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0-#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wipe(down)">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wipe(down)">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7">
                                            <p:txEl>
                                              <p:pRg st="5" end="5"/>
                                            </p:txEl>
                                          </p:spTgt>
                                        </p:tgtEl>
                                        <p:attrNameLst>
                                          <p:attrName>style.visibility</p:attrName>
                                        </p:attrNameLst>
                                      </p:cBhvr>
                                      <p:to>
                                        <p:strVal val="visible"/>
                                      </p:to>
                                    </p:set>
                                    <p:animEffect transition="in" filter="wipe(down)">
                                      <p:cBhvr>
                                        <p:cTn id="32" dur="500"/>
                                        <p:tgtEl>
                                          <p:spTgt spid="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7">
                                            <p:txEl>
                                              <p:pRg st="6" end="6"/>
                                            </p:txEl>
                                          </p:spTgt>
                                        </p:tgtEl>
                                        <p:attrNameLst>
                                          <p:attrName>style.visibility</p:attrName>
                                        </p:attrNameLst>
                                      </p:cBhvr>
                                      <p:to>
                                        <p:strVal val="visible"/>
                                      </p:to>
                                    </p:set>
                                    <p:animEffect transition="in" filter="wipe(down)">
                                      <p:cBhvr>
                                        <p:cTn id="37" dur="500"/>
                                        <p:tgtEl>
                                          <p:spTgt spid="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7">
                                            <p:txEl>
                                              <p:pRg st="7" end="7"/>
                                            </p:txEl>
                                          </p:spTgt>
                                        </p:tgtEl>
                                        <p:attrNameLst>
                                          <p:attrName>style.visibility</p:attrName>
                                        </p:attrNameLst>
                                      </p:cBhvr>
                                      <p:to>
                                        <p:strVal val="visible"/>
                                      </p:to>
                                    </p:set>
                                    <p:animEffect transition="in" filter="wipe(down)">
                                      <p:cBhvr>
                                        <p:cTn id="42" dur="500"/>
                                        <p:tgtEl>
                                          <p:spTgt spid="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7">
                                            <p:txEl>
                                              <p:pRg st="8" end="8"/>
                                            </p:txEl>
                                          </p:spTgt>
                                        </p:tgtEl>
                                        <p:attrNameLst>
                                          <p:attrName>style.visibility</p:attrName>
                                        </p:attrNameLst>
                                      </p:cBhvr>
                                      <p:to>
                                        <p:strVal val="visible"/>
                                      </p:to>
                                    </p:set>
                                    <p:animEffect transition="in" filter="wipe(down)">
                                      <p:cBhvr>
                                        <p:cTn id="47" dur="500"/>
                                        <p:tgtEl>
                                          <p:spTgt spid="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47" grpId="0" build="p"/>
    </p:bldLst>
  </p:timing>
</p:sld>
</file>

<file path=ppt/theme/theme1.xml><?xml version="1.0" encoding="utf-8"?>
<a:theme xmlns:a="http://schemas.openxmlformats.org/drawingml/2006/main" name="Office 主题​​">
  <a:themeElements>
    <a:clrScheme name="我的主题色">
      <a:dk1>
        <a:sysClr val="windowText" lastClr="000000"/>
      </a:dk1>
      <a:lt1>
        <a:sysClr val="window" lastClr="FFFFFF"/>
      </a:lt1>
      <a:dk2>
        <a:srgbClr val="E6325C"/>
      </a:dk2>
      <a:lt2>
        <a:srgbClr val="E6325C"/>
      </a:lt2>
      <a:accent1>
        <a:srgbClr val="A3CD39"/>
      </a:accent1>
      <a:accent2>
        <a:srgbClr val="A3CD39"/>
      </a:accent2>
      <a:accent3>
        <a:srgbClr val="4EC0A5"/>
      </a:accent3>
      <a:accent4>
        <a:srgbClr val="4EC0A5"/>
      </a:accent4>
      <a:accent5>
        <a:srgbClr val="E4BE33"/>
      </a:accent5>
      <a:accent6>
        <a:srgbClr val="E4BE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12122</TotalTime>
  <Words>2367</Words>
  <Application>Microsoft Office PowerPoint</Application>
  <PresentationFormat>全屏显示(16:9)</PresentationFormat>
  <Paragraphs>269</Paragraphs>
  <Slides>35</Slides>
  <Notes>17</Notes>
  <HiddenSlides>0</HiddenSlides>
  <MMClips>1</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lastModifiedBy>caozy623</cp:lastModifiedBy>
  <cp:revision>998</cp:revision>
  <dcterms:created xsi:type="dcterms:W3CDTF">2013-02-20T08:47:14Z</dcterms:created>
  <dcterms:modified xsi:type="dcterms:W3CDTF">2018-10-19T07:42:27Z</dcterms:modified>
  <cp:category>锐旗设计；https://9ppt.taobao.com</cp:category>
</cp:coreProperties>
</file>